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emf" ContentType="image/x-em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2"/>
  </p:notesMasterIdLst>
  <p:handoutMasterIdLst>
    <p:handoutMasterId r:id="rId33"/>
  </p:handoutMasterIdLst>
  <p:sldIdLst>
    <p:sldId id="285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95" r:id="rId11"/>
    <p:sldId id="296" r:id="rId12"/>
    <p:sldId id="297" r:id="rId13"/>
    <p:sldId id="299" r:id="rId14"/>
    <p:sldId id="302" r:id="rId15"/>
    <p:sldId id="301" r:id="rId16"/>
    <p:sldId id="303" r:id="rId17"/>
    <p:sldId id="271" r:id="rId18"/>
    <p:sldId id="268" r:id="rId19"/>
    <p:sldId id="300" r:id="rId20"/>
    <p:sldId id="272" r:id="rId21"/>
    <p:sldId id="273" r:id="rId22"/>
    <p:sldId id="304" r:id="rId23"/>
    <p:sldId id="305" r:id="rId24"/>
    <p:sldId id="306" r:id="rId25"/>
    <p:sldId id="291" r:id="rId26"/>
    <p:sldId id="292" r:id="rId27"/>
    <p:sldId id="307" r:id="rId28"/>
    <p:sldId id="293" r:id="rId29"/>
    <p:sldId id="294" r:id="rId30"/>
    <p:sldId id="275" r:id="rId31"/>
  </p:sldIdLst>
  <p:sldSz cx="12192000" cy="6858000"/>
  <p:notesSz cx="7103745" cy="10234295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2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2B2B2"/>
    <a:srgbClr val="202020"/>
    <a:srgbClr val="323232"/>
    <a:srgbClr val="CC3300"/>
    <a:srgbClr val="CC0000"/>
    <a:srgbClr val="FF3300"/>
    <a:srgbClr val="990000"/>
    <a:srgbClr val="FF8D41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 horzBarState="maximized">
    <p:restoredLeft sz="12278" autoAdjust="0"/>
    <p:restoredTop sz="94660"/>
  </p:normalViewPr>
  <p:slideViewPr>
    <p:cSldViewPr snapToGrid="0" showGuides="1">
      <p:cViewPr varScale="1">
        <p:scale>
          <a:sx n="117" d="100"/>
          <a:sy n="117" d="100"/>
        </p:scale>
        <p:origin x="510" y="102"/>
      </p:cViewPr>
      <p:guideLst>
        <p:guide orient="horz" pos="2162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0" cy="720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6" Type="http://schemas.openxmlformats.org/officeDocument/2006/relationships/tableStyles" Target="tableStyles.xml"/><Relationship Id="rId35" Type="http://schemas.openxmlformats.org/officeDocument/2006/relationships/viewProps" Target="viewProps.xml"/><Relationship Id="rId34" Type="http://schemas.openxmlformats.org/officeDocument/2006/relationships/presProps" Target="presProps.xml"/><Relationship Id="rId33" Type="http://schemas.openxmlformats.org/officeDocument/2006/relationships/handoutMaster" Target="handoutMasters/handoutMaster1.xml"/><Relationship Id="rId32" Type="http://schemas.openxmlformats.org/officeDocument/2006/relationships/notesMaster" Target="notesMasters/notesMaster1.xml"/><Relationship Id="rId31" Type="http://schemas.openxmlformats.org/officeDocument/2006/relationships/slide" Target="slides/slide29.xml"/><Relationship Id="rId30" Type="http://schemas.openxmlformats.org/officeDocument/2006/relationships/slide" Target="slides/slide28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45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3812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45"/>
            </a:lvl1pPr>
          </a:lstStyle>
          <a:p>
            <a:fld id="{0F9B84EA-7D68-4D60-9CB1-D50884785D1C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45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3812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45"/>
            </a:lvl1pPr>
          </a:lstStyle>
          <a:p>
            <a:fld id="{8D4E0FC9-F1F8-4FAE-9988-3BA365CFD46F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dt" idx="1"/>
          </p:nvPr>
        </p:nvSpPr>
        <p:spPr>
          <a:xfrm>
            <a:off x="4024313" y="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C8D182-E4C8-4120-9249-FC9774456FFA}" type="datetimeFigureOut">
              <a:rPr lang="en-US" smtClean="0"/>
            </a:fld>
            <a:endParaRPr lang="en-US"/>
          </a:p>
        </p:txBody>
      </p:sp>
      <p:sp>
        <p:nvSpPr>
          <p:cNvPr id="4" name="Slide Image Placehoder 3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404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 Placeholder 4"/>
          <p:cNvSpPr>
            <a:spLocks noGrp="1"/>
          </p:cNvSpPr>
          <p:nvPr>
            <p:ph type="body" sz="quarter" idx="3"/>
          </p:nvPr>
        </p:nvSpPr>
        <p:spPr>
          <a:xfrm>
            <a:off x="711200" y="4926013"/>
            <a:ext cx="5683250" cy="40290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2185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4313" y="972185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D0DACE-38E0-42D2-9336-2B707D34BC6D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208933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05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24417" y="1196975"/>
            <a:ext cx="10943167" cy="1082675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en-US" altLang="zh-CN" noProof="0" smtClean="0"/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626533" y="2422525"/>
            <a:ext cx="10949517" cy="1752600"/>
          </a:xfrm>
        </p:spPr>
        <p:txBody>
          <a:bodyPr/>
          <a:lstStyle>
            <a:lvl1pPr marL="0" indent="0" algn="ctr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en-US" altLang="zh-CN" noProof="0" smtClean="0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1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1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2AEB82A-E188-4EC3-A976-6ACB2D5576C4}" type="slidenum">
              <a:rPr kumimoji="0" lang="en-US" altLang="zh-CN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  <a:cs typeface="+mn-cs"/>
              </a:rPr>
            </a:fld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190500"/>
            <a:ext cx="2743200" cy="59372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90500"/>
            <a:ext cx="8026400" cy="59372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3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174750"/>
            <a:ext cx="5384800" cy="4953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174750"/>
            <a:ext cx="5384800" cy="4953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Замещающая дата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6" name="Замещающий 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7" name="Замещающий 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0317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0317" y="2505075"/>
            <a:ext cx="5158316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Замещающая дата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8" name="Замещающий 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9" name="Замещающий 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Замещающая дата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4" name="Замещающий 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5" name="Замещающий 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мещающая дата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3" name="Замещающий 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4" name="Замещающий 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717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7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Замещающая дата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6" name="Замещающий 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7" name="Замещающий 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2AEB82A-E188-4EC3-A976-6ACB2D5576C4}" type="slidenum">
              <a:rPr kumimoji="0" lang="en-US" altLang="zh-CN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  <a:cs typeface="+mn-cs"/>
              </a:rPr>
            </a:fld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717" y="987425"/>
            <a:ext cx="6172200" cy="4873625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3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7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Замещающая дата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9EFD9D74-47D9-4702-A33C-335B63B48DBF}" type="datetimeFigureOut">
              <a:rPr lang="en-US" smtClean="0"/>
            </a:fld>
            <a:endParaRPr lang="en-US" dirty="0"/>
          </a:p>
        </p:txBody>
      </p:sp>
      <p:sp>
        <p:nvSpPr>
          <p:cNvPr id="6" name="Замещающий 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 dirty="0"/>
          </a:p>
        </p:txBody>
      </p:sp>
      <p:sp>
        <p:nvSpPr>
          <p:cNvPr id="7" name="Замещающий 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FABC47A4-756D-490B-A52F-7D9E2C9FC05F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4" Type="http://schemas.openxmlformats.org/officeDocument/2006/relationships/theme" Target="../theme/theme1.xml"/><Relationship Id="rId13" Type="http://schemas.openxmlformats.org/officeDocument/2006/relationships/image" Target="../media/image2.jpeg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1026" name="Picture 9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0"/>
            <a:ext cx="12208933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27" name="Rectangle 3"/>
          <p:cNvSpPr>
            <a:spLocks noGrp="1"/>
          </p:cNvSpPr>
          <p:nvPr>
            <p:ph type="title"/>
          </p:nvPr>
        </p:nvSpPr>
        <p:spPr>
          <a:xfrm>
            <a:off x="609600" y="190500"/>
            <a:ext cx="10972800" cy="582613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p>
            <a:pPr lvl="0"/>
            <a:r>
              <a:rPr lang="en-US" altLang="zh-CN" dirty="0"/>
              <a:t>Click to edit Master title style</a:t>
            </a:r>
            <a:endParaRPr lang="en-US" altLang="zh-CN" dirty="0"/>
          </a:p>
        </p:txBody>
      </p:sp>
      <p:sp>
        <p:nvSpPr>
          <p:cNvPr id="1028" name="Rectangle 4"/>
          <p:cNvSpPr>
            <a:spLocks noGrp="1"/>
          </p:cNvSpPr>
          <p:nvPr>
            <p:ph type="body" idx="1"/>
          </p:nvPr>
        </p:nvSpPr>
        <p:spPr>
          <a:xfrm>
            <a:off x="609600" y="1174750"/>
            <a:ext cx="10972800" cy="4953000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/>
            <a:r>
              <a:rPr lang="en-US" altLang="zh-CN" dirty="0"/>
              <a:t>Click to edit Master text styles</a:t>
            </a:r>
            <a:endParaRPr lang="en-US" altLang="zh-CN" dirty="0"/>
          </a:p>
          <a:p>
            <a:pPr lvl="1"/>
            <a:r>
              <a:rPr lang="en-US" altLang="zh-CN" dirty="0"/>
              <a:t>Second level</a:t>
            </a:r>
            <a:endParaRPr lang="en-US" altLang="zh-CN" dirty="0"/>
          </a:p>
          <a:p>
            <a:pPr lvl="2"/>
            <a:r>
              <a:rPr lang="en-US" altLang="zh-CN" dirty="0"/>
              <a:t>Third level</a:t>
            </a:r>
            <a:endParaRPr lang="en-US" altLang="zh-CN" dirty="0"/>
          </a:p>
          <a:p>
            <a:pPr lvl="3"/>
            <a:r>
              <a:rPr lang="en-US" altLang="zh-CN" dirty="0"/>
              <a:t>Fourth level</a:t>
            </a:r>
            <a:endParaRPr lang="en-US" altLang="zh-CN" dirty="0"/>
          </a:p>
          <a:p>
            <a:pPr lvl="4"/>
            <a:r>
              <a:rPr lang="en-US" altLang="zh-CN" dirty="0"/>
              <a:t>Fifth level</a:t>
            </a:r>
            <a:endParaRPr lang="en-US" altLang="zh-CN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 sz="1400"/>
            </a:lvl1pPr>
          </a:lstStyle>
          <a:p>
            <a:fld id="{760FBDFE-C587-4B4C-A407-44438C67B59E}" type="datetimeFigureOut">
              <a:rPr lang="en-US" smtClean="0"/>
            </a:fld>
            <a:endParaRPr lang="en-US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/>
            </a:lvl1pPr>
          </a:lstStyle>
          <a:p>
            <a:fld id="{49AE70B2-8BF9-45C0-BB95-33D1B9D3A854}" type="slidenum">
              <a:rPr lang="en-US" smtClean="0"/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lvl1pPr algn="l" rtl="0" fontAlgn="base"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2pPr>
      <a:lvl3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3pPr>
      <a:lvl4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4pPr>
      <a:lvl5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15.jpeg"/><Relationship Id="rId1" Type="http://schemas.openxmlformats.org/officeDocument/2006/relationships/image" Target="../media/image1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17.png"/><Relationship Id="rId1" Type="http://schemas.openxmlformats.org/officeDocument/2006/relationships/image" Target="../media/image1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19.png"/><Relationship Id="rId1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20.png"/><Relationship Id="rId1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image" Target="../media/image21.emf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1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Изображение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25805" y="1224280"/>
            <a:ext cx="2491105" cy="2439035"/>
          </a:xfrm>
          <a:prstGeom prst="rect">
            <a:avLst/>
          </a:prstGeom>
        </p:spPr>
      </p:pic>
      <p:sp>
        <p:nvSpPr>
          <p:cNvPr id="3" name="Текстовое поле 2"/>
          <p:cNvSpPr txBox="1"/>
          <p:nvPr/>
        </p:nvSpPr>
        <p:spPr>
          <a:xfrm>
            <a:off x="3294380" y="883920"/>
            <a:ext cx="7955280" cy="557085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ctr"/>
            <a:r>
              <a:rPr lang="ru-RU" altLang="en-US" sz="4000" b="1">
                <a:latin typeface="Times New Roman" panose="02020603050405020304" charset="0"/>
                <a:cs typeface="Times New Roman" panose="02020603050405020304" charset="0"/>
              </a:rPr>
              <a:t>Педагогический совет </a:t>
            </a:r>
            <a:endParaRPr lang="ru-RU" altLang="en-US" sz="4000" b="1">
              <a:latin typeface="Times New Roman" panose="02020603050405020304" charset="0"/>
              <a:cs typeface="Times New Roman" panose="02020603050405020304" charset="0"/>
            </a:endParaRPr>
          </a:p>
          <a:p>
            <a:pPr algn="ctr"/>
            <a:endParaRPr lang="ru-RU" altLang="en-US" sz="4000" b="1">
              <a:latin typeface="Times New Roman" panose="02020603050405020304" charset="0"/>
              <a:cs typeface="Times New Roman" panose="02020603050405020304" charset="0"/>
            </a:endParaRPr>
          </a:p>
          <a:p>
            <a:pPr algn="ctr"/>
            <a:r>
              <a:rPr lang="ru-RU" altLang="en-US" sz="4000" b="1" i="1">
                <a:latin typeface="Times New Roman" panose="02020603050405020304" charset="0"/>
                <a:cs typeface="Times New Roman" panose="02020603050405020304" charset="0"/>
              </a:rPr>
              <a:t>«Итоги работы </a:t>
            </a:r>
            <a:endParaRPr lang="ru-RU" altLang="en-US" sz="4000" b="1" i="1">
              <a:latin typeface="Times New Roman" panose="02020603050405020304" charset="0"/>
              <a:cs typeface="Times New Roman" panose="02020603050405020304" charset="0"/>
            </a:endParaRPr>
          </a:p>
          <a:p>
            <a:pPr algn="ctr"/>
            <a:r>
              <a:rPr lang="ru-RU" altLang="en-US" sz="4000" b="1" i="1">
                <a:latin typeface="Times New Roman" panose="02020603050405020304" charset="0"/>
                <a:cs typeface="Times New Roman" panose="02020603050405020304" charset="0"/>
              </a:rPr>
              <a:t>УДО «Дом детского творчества» </a:t>
            </a:r>
            <a:endParaRPr lang="ru-RU" altLang="en-US" sz="4000" b="1" i="1">
              <a:latin typeface="Times New Roman" panose="02020603050405020304" charset="0"/>
              <a:cs typeface="Times New Roman" panose="02020603050405020304" charset="0"/>
            </a:endParaRPr>
          </a:p>
          <a:p>
            <a:pPr algn="ctr"/>
            <a:r>
              <a:rPr lang="ru-RU" altLang="en-US" sz="4000" b="1" i="1">
                <a:latin typeface="Times New Roman" panose="02020603050405020304" charset="0"/>
                <a:cs typeface="Times New Roman" panose="02020603050405020304" charset="0"/>
              </a:rPr>
              <a:t>за 1 полугодие </a:t>
            </a:r>
            <a:endParaRPr lang="ru-RU" altLang="en-US" sz="4000" b="1" i="1">
              <a:latin typeface="Times New Roman" panose="02020603050405020304" charset="0"/>
              <a:cs typeface="Times New Roman" panose="02020603050405020304" charset="0"/>
            </a:endParaRPr>
          </a:p>
          <a:p>
            <a:pPr algn="ctr"/>
            <a:r>
              <a:rPr lang="ru-RU" altLang="en-US" sz="4000" b="1" i="1">
                <a:latin typeface="Times New Roman" panose="02020603050405020304" charset="0"/>
                <a:cs typeface="Times New Roman" panose="02020603050405020304" charset="0"/>
              </a:rPr>
              <a:t>2025-2026 учебного года</a:t>
            </a:r>
            <a:endParaRPr lang="ru-RU" altLang="en-US" sz="4000" b="1" i="1"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Изображение 1" descr="2026-01-15_10-44-5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88950" y="545465"/>
            <a:ext cx="10252710" cy="576707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Изображение 1" descr="2026-01-15_10-45-3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5460" y="447040"/>
            <a:ext cx="10961370" cy="616585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Изображение 1" descr="Документ 4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15925" y="325755"/>
            <a:ext cx="3975735" cy="5622925"/>
          </a:xfrm>
          <a:prstGeom prst="rect">
            <a:avLst/>
          </a:prstGeom>
        </p:spPr>
      </p:pic>
      <p:pic>
        <p:nvPicPr>
          <p:cNvPr id="5" name="Изображение 4" descr="662639995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46625" y="325755"/>
            <a:ext cx="5521325" cy="5521325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Изображение 3" descr="Документ 5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51790" y="266700"/>
            <a:ext cx="4472940" cy="6325235"/>
          </a:xfrm>
          <a:prstGeom prst="rect">
            <a:avLst/>
          </a:prstGeom>
        </p:spPr>
      </p:pic>
      <p:pic>
        <p:nvPicPr>
          <p:cNvPr id="18" name="Изображение 17" descr="2026-01-15_13-35-5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09260" y="266700"/>
            <a:ext cx="4227195" cy="633222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9" name="Изображение 8" descr="2026-01-15_13-44-2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52425" y="187325"/>
            <a:ext cx="4749165" cy="6556375"/>
          </a:xfrm>
          <a:prstGeom prst="rect">
            <a:avLst/>
          </a:prstGeom>
        </p:spPr>
      </p:pic>
      <p:pic>
        <p:nvPicPr>
          <p:cNvPr id="15" name="Изображение 14" descr="2026-01-15_13-56-1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94935" y="187325"/>
            <a:ext cx="4631690" cy="6584315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8" name="Изображение 17" descr="2026-01-15_13-35-5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98780" y="266700"/>
            <a:ext cx="4227195" cy="6332220"/>
          </a:xfrm>
          <a:prstGeom prst="rect">
            <a:avLst/>
          </a:prstGeom>
        </p:spPr>
      </p:pic>
      <p:pic>
        <p:nvPicPr>
          <p:cNvPr id="36" name="Изображение 35" descr="2026-01-15_14-17-5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92090" y="266700"/>
            <a:ext cx="4152265" cy="6518275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Текстовое поле 1"/>
          <p:cNvSpPr txBox="1"/>
          <p:nvPr/>
        </p:nvSpPr>
        <p:spPr>
          <a:xfrm>
            <a:off x="867410" y="507365"/>
            <a:ext cx="781685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ru-RU" altLang="en-US" b="1" i="1">
                <a:latin typeface="Times New Roman" panose="02020603050405020304" charset="0"/>
                <a:cs typeface="Times New Roman" panose="02020603050405020304" charset="0"/>
              </a:rPr>
              <a:t>Педагогический коллектив УДО «Дом детского творчества»</a:t>
            </a:r>
            <a:endParaRPr lang="ru-RU" altLang="en-US" b="1" i="1"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3" name="Изображение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20850" y="1137285"/>
            <a:ext cx="5953125" cy="1562100"/>
          </a:xfrm>
          <a:prstGeom prst="rect">
            <a:avLst/>
          </a:prstGeom>
        </p:spPr>
      </p:pic>
      <p:pic>
        <p:nvPicPr>
          <p:cNvPr id="7" name="Изображение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5315" y="3013075"/>
            <a:ext cx="3661410" cy="3032125"/>
          </a:xfrm>
          <a:prstGeom prst="rect">
            <a:avLst/>
          </a:prstGeom>
        </p:spPr>
      </p:pic>
      <p:pic>
        <p:nvPicPr>
          <p:cNvPr id="8" name="Изображение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36160" y="2961005"/>
            <a:ext cx="3702685" cy="3084195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Текстовое поле 3"/>
          <p:cNvSpPr txBox="1"/>
          <p:nvPr/>
        </p:nvSpPr>
        <p:spPr>
          <a:xfrm>
            <a:off x="260985" y="118745"/>
            <a:ext cx="11659870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en-US" altLang="en-US" b="1" i="1">
                <a:latin typeface="Times New Roman" panose="02020603050405020304" charset="0"/>
                <a:cs typeface="Times New Roman" panose="02020603050405020304" charset="0"/>
              </a:rPr>
              <a:t>Результативность</a:t>
            </a:r>
            <a:r>
              <a:rPr lang="en-US" altLang="ru-RU" b="1" i="1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b="1" i="1">
                <a:latin typeface="Times New Roman" panose="02020603050405020304" charset="0"/>
                <a:cs typeface="Times New Roman" panose="02020603050405020304" charset="0"/>
              </a:rPr>
              <a:t>освоения</a:t>
            </a:r>
            <a:r>
              <a:rPr lang="en-US" altLang="ru-RU" b="1" i="1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b="1" i="1">
                <a:latin typeface="Times New Roman" panose="02020603050405020304" charset="0"/>
                <a:cs typeface="Times New Roman" panose="02020603050405020304" charset="0"/>
              </a:rPr>
              <a:t>дополнительных</a:t>
            </a:r>
            <a:r>
              <a:rPr lang="en-US" altLang="ru-RU" b="1" i="1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b="1" i="1">
                <a:latin typeface="Times New Roman" panose="02020603050405020304" charset="0"/>
                <a:cs typeface="Times New Roman" panose="02020603050405020304" charset="0"/>
              </a:rPr>
              <a:t>общеобразовательных</a:t>
            </a:r>
            <a:r>
              <a:rPr lang="en-US" altLang="ru-RU" b="1" i="1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b="1" i="1">
                <a:latin typeface="Times New Roman" panose="02020603050405020304" charset="0"/>
                <a:cs typeface="Times New Roman" panose="02020603050405020304" charset="0"/>
              </a:rPr>
              <a:t>общеразвивающих</a:t>
            </a:r>
            <a:r>
              <a:rPr lang="en-US" altLang="ru-RU" b="1" i="1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b="1" i="1">
                <a:latin typeface="Times New Roman" panose="02020603050405020304" charset="0"/>
                <a:cs typeface="Times New Roman" panose="02020603050405020304" charset="0"/>
              </a:rPr>
              <a:t>программ</a:t>
            </a:r>
            <a:endParaRPr lang="ru-RU" altLang="en-US" b="1" i="1">
              <a:latin typeface="Times New Roman" panose="02020603050405020304" charset="0"/>
              <a:cs typeface="Times New Roman" panose="02020603050405020304" charset="0"/>
            </a:endParaRPr>
          </a:p>
        </p:txBody>
      </p:sp>
      <p:graphicFrame>
        <p:nvGraphicFramePr>
          <p:cNvPr id="2" name="Таблица 1"/>
          <p:cNvGraphicFramePr/>
          <p:nvPr/>
        </p:nvGraphicFramePr>
        <p:xfrm>
          <a:off x="487680" y="573278"/>
          <a:ext cx="10019030" cy="6035675"/>
        </p:xfrm>
        <a:graphic>
          <a:graphicData uri="http://schemas.openxmlformats.org/drawingml/2006/table">
            <a:tbl>
              <a:tblPr/>
              <a:tblGrid>
                <a:gridCol w="5694045"/>
                <a:gridCol w="1491615"/>
                <a:gridCol w="1307465"/>
                <a:gridCol w="1525905"/>
              </a:tblGrid>
              <a:tr h="455295">
                <a:tc>
                  <a:txBody>
                    <a:bodyPr/>
                    <a:p>
                      <a:pPr algn="ctr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Calibri" panose="020F0502020204030204"/>
                        </a:rPr>
                        <a:t>Название мероприятия</a:t>
                      </a:r>
                      <a:endParaRPr lang="en-US" altLang="zh-CN" sz="1400">
                        <a:latin typeface="Times New Roman" panose="02020603050405020304"/>
                        <a:ea typeface="Calibri" panose="020F05020202040302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Calibri" panose="020F0502020204030204"/>
                        </a:rPr>
                        <a:t>ФИО педагога</a:t>
                      </a:r>
                      <a:endParaRPr lang="en-US" altLang="zh-CN" sz="1400">
                        <a:latin typeface="Times New Roman" panose="02020603050405020304"/>
                        <a:ea typeface="Calibri" panose="020F05020202040302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Calibri" panose="020F0502020204030204"/>
                        </a:rPr>
                        <a:t>Количество участников, чел.</a:t>
                      </a:r>
                      <a:endParaRPr lang="en-US" altLang="zh-CN" sz="1400">
                        <a:latin typeface="Times New Roman" panose="02020603050405020304"/>
                        <a:ea typeface="Calibri" panose="020F05020202040302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Calibri" panose="020F0502020204030204"/>
                        </a:rPr>
                        <a:t>Количество победителей и призеров</a:t>
                      </a:r>
                      <a:endParaRPr lang="en-US" altLang="zh-CN" sz="1400">
                        <a:latin typeface="Times New Roman" panose="02020603050405020304"/>
                        <a:ea typeface="Calibri" panose="020F05020202040302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156210">
                <a:tc rowSpan="4">
                  <a:txBody>
                    <a:bodyPr/>
                    <a:p>
                      <a:pPr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Calibri" panose="020F0502020204030204"/>
                        </a:rPr>
                        <a:t>Международный фестиваль-конкурс «Время талантов»</a:t>
                      </a:r>
                      <a:endParaRPr lang="en-US" altLang="zh-CN" sz="1400">
                        <a:latin typeface="Times New Roman" panose="02020603050405020304"/>
                        <a:ea typeface="Calibri" panose="020F0502020204030204"/>
                      </a:endParaRPr>
                    </a:p>
                    <a:p>
                      <a:pPr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Calibri" panose="020F0502020204030204"/>
                        </a:rPr>
                        <a:t> </a:t>
                      </a:r>
                      <a:endParaRPr lang="en-US" altLang="zh-CN" sz="1400">
                        <a:latin typeface="Times New Roman" panose="02020603050405020304"/>
                        <a:ea typeface="Calibri" panose="020F0502020204030204"/>
                      </a:endParaRPr>
                    </a:p>
                    <a:p>
                      <a:pPr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Calibri" panose="020F0502020204030204"/>
                        </a:rPr>
                        <a:t> </a:t>
                      </a:r>
                      <a:endParaRPr lang="en-US" altLang="zh-CN" sz="1400">
                        <a:latin typeface="Times New Roman" panose="02020603050405020304"/>
                        <a:ea typeface="Calibri" panose="020F0502020204030204"/>
                      </a:endParaRPr>
                    </a:p>
                    <a:p>
                      <a:pPr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Calibri" panose="020F0502020204030204"/>
                        </a:rPr>
                        <a:t> </a:t>
                      </a:r>
                      <a:endParaRPr lang="en-US" altLang="zh-CN" sz="1400">
                        <a:latin typeface="Times New Roman" panose="02020603050405020304"/>
                        <a:ea typeface="Calibri" panose="020F05020202040302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Calibri" panose="020F0502020204030204"/>
                        </a:rPr>
                        <a:t>Дубовицкая М.Е.</a:t>
                      </a:r>
                      <a:endParaRPr lang="en-US" altLang="zh-CN" sz="1400">
                        <a:latin typeface="Times New Roman" panose="02020603050405020304"/>
                        <a:ea typeface="Calibri" panose="020F05020202040302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Calibri" panose="020F0502020204030204"/>
                        </a:rPr>
                        <a:t>1 чел.</a:t>
                      </a:r>
                      <a:endParaRPr lang="en-US" altLang="zh-CN" sz="1400">
                        <a:latin typeface="Times New Roman" panose="02020603050405020304"/>
                        <a:ea typeface="Calibri" panose="020F05020202040302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Calibri" panose="020F0502020204030204"/>
                        </a:rPr>
                        <a:t>2 место</a:t>
                      </a:r>
                      <a:endParaRPr lang="en-US" altLang="zh-CN" sz="1400">
                        <a:latin typeface="Times New Roman" panose="02020603050405020304"/>
                        <a:ea typeface="Calibri" panose="020F05020202040302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156210">
                <a:tc vMerge="1"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Calibri" panose="020F0502020204030204"/>
                        </a:rPr>
                        <a:t>Ушакова Г.П.</a:t>
                      </a:r>
                      <a:endParaRPr lang="en-US" altLang="zh-CN" sz="1400">
                        <a:latin typeface="Times New Roman" panose="02020603050405020304"/>
                        <a:ea typeface="Calibri" panose="020F05020202040302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Calibri" panose="020F0502020204030204"/>
                        </a:rPr>
                        <a:t>1 чел.</a:t>
                      </a:r>
                      <a:endParaRPr lang="en-US" altLang="zh-CN" sz="1400">
                        <a:latin typeface="Times New Roman" panose="02020603050405020304"/>
                        <a:ea typeface="Calibri" panose="020F05020202040302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Calibri" panose="020F0502020204030204"/>
                        </a:rPr>
                        <a:t>2 место</a:t>
                      </a:r>
                      <a:endParaRPr lang="en-US" altLang="zh-CN" sz="1400">
                        <a:latin typeface="Times New Roman" panose="02020603050405020304"/>
                        <a:ea typeface="Calibri" panose="020F05020202040302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312420">
                <a:tc vMerge="1"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Calibri" panose="020F0502020204030204"/>
                        </a:rPr>
                        <a:t>Кузахмедова Р.И.</a:t>
                      </a:r>
                      <a:endParaRPr lang="en-US" altLang="zh-CN" sz="1400">
                        <a:latin typeface="Times New Roman" panose="02020603050405020304"/>
                        <a:ea typeface="Calibri" panose="020F0502020204030204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Calibri" panose="020F0502020204030204"/>
                        </a:rPr>
                        <a:t> </a:t>
                      </a:r>
                      <a:endParaRPr lang="en-US" altLang="zh-CN" sz="1400">
                        <a:latin typeface="Times New Roman" panose="02020603050405020304"/>
                        <a:ea typeface="Calibri" panose="020F05020202040302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Calibri" panose="020F0502020204030204"/>
                        </a:rPr>
                        <a:t>2 чел. (дуэт)</a:t>
                      </a:r>
                      <a:endParaRPr lang="en-US" altLang="zh-CN" sz="1400">
                        <a:latin typeface="Times New Roman" panose="02020603050405020304"/>
                        <a:ea typeface="Calibri" panose="020F05020202040302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Calibri" panose="020F0502020204030204"/>
                        </a:rPr>
                        <a:t>2 место</a:t>
                      </a:r>
                      <a:endParaRPr lang="en-US" altLang="zh-CN" sz="1400">
                        <a:latin typeface="Times New Roman" panose="02020603050405020304"/>
                        <a:ea typeface="Calibri" panose="020F05020202040302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155575">
                <a:tc vMerge="1"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Calibri" panose="020F0502020204030204"/>
                        </a:rPr>
                        <a:t>Кострюкова Т.С.</a:t>
                      </a:r>
                      <a:endParaRPr lang="en-US" altLang="zh-CN" sz="1400">
                        <a:latin typeface="Times New Roman" panose="02020603050405020304"/>
                        <a:ea typeface="Calibri" panose="020F05020202040302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Calibri" panose="020F0502020204030204"/>
                        </a:rPr>
                        <a:t>2 чел.</a:t>
                      </a:r>
                      <a:endParaRPr lang="en-US" altLang="zh-CN" sz="1400">
                        <a:latin typeface="Times New Roman" panose="02020603050405020304"/>
                        <a:ea typeface="Calibri" panose="020F05020202040302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Calibri" panose="020F0502020204030204"/>
                        </a:rPr>
                        <a:t>3 место – 2 чел.</a:t>
                      </a:r>
                      <a:endParaRPr lang="en-US" altLang="zh-CN" sz="1400">
                        <a:latin typeface="Times New Roman" panose="02020603050405020304"/>
                        <a:ea typeface="Calibri" panose="020F05020202040302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312420">
                <a:tc>
                  <a:txBody>
                    <a:bodyPr/>
                    <a:p>
                      <a:pPr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Calibri" panose="020F0502020204030204"/>
                        </a:rPr>
                        <a:t>Региональная выставка-конкурс декоративно-прикладного творчества «Бумажная фантазия-2025»</a:t>
                      </a:r>
                      <a:endParaRPr lang="en-US" altLang="zh-CN" sz="1400">
                        <a:latin typeface="Times New Roman" panose="02020603050405020304"/>
                        <a:ea typeface="Calibri" panose="020F05020202040302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Calibri" panose="020F0502020204030204"/>
                        </a:rPr>
                        <a:t>Нелаева М.П.</a:t>
                      </a:r>
                      <a:endParaRPr lang="en-US" altLang="zh-CN" sz="1400">
                        <a:latin typeface="Times New Roman" panose="02020603050405020304"/>
                        <a:ea typeface="Calibri" panose="020F05020202040302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Calibri" panose="020F0502020204030204"/>
                        </a:rPr>
                        <a:t>2 чел.</a:t>
                      </a:r>
                      <a:endParaRPr lang="en-US" altLang="zh-CN" sz="1400">
                        <a:latin typeface="Times New Roman" panose="02020603050405020304"/>
                        <a:ea typeface="Calibri" panose="020F05020202040302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Calibri" panose="020F0502020204030204"/>
                        </a:rPr>
                        <a:t>участие</a:t>
                      </a:r>
                      <a:endParaRPr lang="en-US" altLang="zh-CN" sz="1400">
                        <a:latin typeface="Times New Roman" panose="02020603050405020304"/>
                        <a:ea typeface="Calibri" panose="020F05020202040302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467995">
                <a:tc rowSpan="2">
                  <a:txBody>
                    <a:bodyPr/>
                    <a:p>
                      <a:pPr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Calibri" panose="020F0502020204030204"/>
                        </a:rPr>
                        <a:t>Муниципальный конкурс декоративного букета «Вам, любимые педагоги!» ко Дню педагога Калининского муниципального округа</a:t>
                      </a:r>
                      <a:endParaRPr lang="en-US" altLang="zh-CN" sz="1400">
                        <a:latin typeface="Times New Roman" panose="02020603050405020304"/>
                        <a:ea typeface="Calibri" panose="020F0502020204030204"/>
                      </a:endParaRPr>
                    </a:p>
                    <a:p>
                      <a:pPr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Calibri" panose="020F0502020204030204"/>
                        </a:rPr>
                        <a:t> </a:t>
                      </a:r>
                      <a:endParaRPr lang="en-US" altLang="zh-CN" sz="1400">
                        <a:latin typeface="Times New Roman" panose="02020603050405020304"/>
                        <a:ea typeface="Calibri" panose="020F05020202040302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Calibri" panose="020F0502020204030204"/>
                        </a:rPr>
                        <a:t>Нелаева М.П.</a:t>
                      </a:r>
                      <a:endParaRPr lang="en-US" altLang="zh-CN" sz="1400">
                        <a:latin typeface="Times New Roman" panose="02020603050405020304"/>
                        <a:ea typeface="Calibri" panose="020F05020202040302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Calibri" panose="020F0502020204030204"/>
                        </a:rPr>
                        <a:t>12 чел. (группа)</a:t>
                      </a:r>
                      <a:endParaRPr lang="en-US" altLang="zh-CN" sz="1400">
                        <a:latin typeface="Times New Roman" panose="02020603050405020304"/>
                        <a:ea typeface="Calibri" panose="020F05020202040302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Calibri" panose="020F0502020204030204"/>
                        </a:rPr>
                        <a:t>1 место</a:t>
                      </a:r>
                      <a:endParaRPr lang="en-US" altLang="zh-CN" sz="1400">
                        <a:latin typeface="Times New Roman" panose="02020603050405020304"/>
                        <a:ea typeface="Calibri" panose="020F0502020204030204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Calibri" panose="020F0502020204030204"/>
                        </a:rPr>
                        <a:t> </a:t>
                      </a:r>
                      <a:endParaRPr lang="en-US" altLang="zh-CN" sz="1400">
                        <a:latin typeface="Times New Roman" panose="02020603050405020304"/>
                        <a:ea typeface="Calibri" panose="020F05020202040302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156210">
                <a:tc vMerge="1"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Calibri" panose="020F0502020204030204"/>
                        </a:rPr>
                        <a:t>Колпакова Н.А.</a:t>
                      </a:r>
                      <a:endParaRPr lang="en-US" altLang="zh-CN" sz="1400">
                        <a:latin typeface="Times New Roman" panose="02020603050405020304"/>
                        <a:ea typeface="Calibri" panose="020F05020202040302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Calibri" panose="020F0502020204030204"/>
                        </a:rPr>
                        <a:t>8 чел. (группа)</a:t>
                      </a:r>
                      <a:endParaRPr lang="en-US" altLang="zh-CN" sz="1400">
                        <a:latin typeface="Times New Roman" panose="02020603050405020304"/>
                        <a:ea typeface="Calibri" panose="020F05020202040302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Calibri" panose="020F0502020204030204"/>
                        </a:rPr>
                        <a:t>2 место</a:t>
                      </a:r>
                      <a:endParaRPr lang="en-US" altLang="zh-CN" sz="1400">
                        <a:latin typeface="Times New Roman" panose="02020603050405020304"/>
                        <a:ea typeface="Calibri" panose="020F05020202040302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312420">
                <a:tc rowSpan="2">
                  <a:txBody>
                    <a:bodyPr/>
                    <a:p>
                      <a:pPr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Calibri" panose="020F0502020204030204"/>
                        </a:rPr>
                        <a:t>Муниципальный этап Международного конкурса детского творчества «Красота Божьего мира»</a:t>
                      </a:r>
                      <a:endParaRPr lang="en-US" altLang="zh-CN" sz="1400">
                        <a:latin typeface="Times New Roman" panose="02020603050405020304"/>
                        <a:ea typeface="Calibri" panose="020F0502020204030204"/>
                      </a:endParaRPr>
                    </a:p>
                    <a:p>
                      <a:pPr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Calibri" panose="020F0502020204030204"/>
                        </a:rPr>
                        <a:t> </a:t>
                      </a:r>
                      <a:endParaRPr lang="en-US" altLang="zh-CN" sz="1400">
                        <a:latin typeface="Times New Roman" panose="02020603050405020304"/>
                        <a:ea typeface="Calibri" panose="020F05020202040302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Calibri" panose="020F0502020204030204"/>
                        </a:rPr>
                        <a:t>Иванова Г.П.</a:t>
                      </a:r>
                      <a:endParaRPr lang="en-US" altLang="zh-CN" sz="1400">
                        <a:latin typeface="Times New Roman" panose="02020603050405020304"/>
                        <a:ea typeface="Calibri" panose="020F05020202040302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Calibri" panose="020F0502020204030204"/>
                        </a:rPr>
                        <a:t>3 чел.</a:t>
                      </a:r>
                      <a:endParaRPr lang="en-US" altLang="zh-CN" sz="1400">
                        <a:latin typeface="Times New Roman" panose="02020603050405020304"/>
                        <a:ea typeface="Calibri" panose="020F05020202040302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Calibri" panose="020F0502020204030204"/>
                        </a:rPr>
                        <a:t>участие</a:t>
                      </a:r>
                      <a:endParaRPr lang="en-US" altLang="zh-CN" sz="1400">
                        <a:latin typeface="Times New Roman" panose="02020603050405020304"/>
                        <a:ea typeface="Calibri" panose="020F05020202040302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155575">
                <a:tc vMerge="1"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Calibri" panose="020F0502020204030204"/>
                        </a:rPr>
                        <a:t>Колпакова Н.А.</a:t>
                      </a:r>
                      <a:endParaRPr lang="en-US" altLang="zh-CN" sz="1400">
                        <a:latin typeface="Times New Roman" panose="02020603050405020304"/>
                        <a:ea typeface="Calibri" panose="020F05020202040302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Calibri" panose="020F0502020204030204"/>
                        </a:rPr>
                        <a:t>2 чел.</a:t>
                      </a:r>
                      <a:endParaRPr lang="en-US" altLang="zh-CN" sz="1400">
                        <a:latin typeface="Times New Roman" panose="02020603050405020304"/>
                        <a:ea typeface="Calibri" panose="020F05020202040302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Calibri" panose="020F0502020204030204"/>
                        </a:rPr>
                        <a:t>участие</a:t>
                      </a:r>
                      <a:endParaRPr lang="en-US" altLang="zh-CN" sz="1400">
                        <a:latin typeface="Times New Roman" panose="02020603050405020304"/>
                        <a:ea typeface="Calibri" panose="020F05020202040302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312420">
                <a:tc>
                  <a:txBody>
                    <a:bodyPr/>
                    <a:p>
                      <a:pPr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Calibri" panose="020F0502020204030204"/>
                        </a:rPr>
                        <a:t>Региональный конкурс детского творчества «У Матрешки русская душа» </a:t>
                      </a:r>
                      <a:endParaRPr lang="en-US" altLang="zh-CN" sz="1400">
                        <a:latin typeface="Times New Roman" panose="02020603050405020304"/>
                        <a:ea typeface="Calibri" panose="020F05020202040302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Calibri" panose="020F0502020204030204"/>
                        </a:rPr>
                        <a:t>Иванова Г.П.</a:t>
                      </a:r>
                      <a:endParaRPr lang="en-US" altLang="zh-CN" sz="1400">
                        <a:latin typeface="Times New Roman" panose="02020603050405020304"/>
                        <a:ea typeface="Calibri" panose="020F05020202040302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Calibri" panose="020F0502020204030204"/>
                        </a:rPr>
                        <a:t>1 чел.</a:t>
                      </a:r>
                      <a:endParaRPr lang="en-US" altLang="zh-CN" sz="1400">
                        <a:latin typeface="Times New Roman" panose="02020603050405020304"/>
                        <a:ea typeface="Calibri" panose="020F05020202040302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Calibri" panose="020F0502020204030204"/>
                        </a:rPr>
                        <a:t>участие</a:t>
                      </a:r>
                      <a:endParaRPr lang="en-US" altLang="zh-CN" sz="1400">
                        <a:latin typeface="Times New Roman" panose="02020603050405020304"/>
                        <a:ea typeface="Calibri" panose="020F05020202040302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312420">
                <a:tc rowSpan="2">
                  <a:txBody>
                    <a:bodyPr/>
                    <a:p>
                      <a:pPr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Calibri" panose="020F0502020204030204"/>
                        </a:rPr>
                        <a:t>Региональный конкурс музыкально-исполнительского искусства «Виртуозы сцены»</a:t>
                      </a:r>
                      <a:endParaRPr lang="en-US" altLang="zh-CN" sz="1400">
                        <a:latin typeface="Times New Roman" panose="02020603050405020304"/>
                        <a:ea typeface="Calibri" panose="020F0502020204030204"/>
                      </a:endParaRPr>
                    </a:p>
                    <a:p>
                      <a:pPr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Calibri" panose="020F0502020204030204"/>
                        </a:rPr>
                        <a:t> </a:t>
                      </a:r>
                      <a:endParaRPr lang="en-US" altLang="zh-CN" sz="1400">
                        <a:latin typeface="Times New Roman" panose="02020603050405020304"/>
                        <a:ea typeface="Calibri" panose="020F05020202040302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Calibri" panose="020F0502020204030204"/>
                        </a:rPr>
                        <a:t>Дубовицкая М.Е.</a:t>
                      </a:r>
                      <a:endParaRPr lang="en-US" altLang="zh-CN" sz="1400">
                        <a:latin typeface="Times New Roman" panose="02020603050405020304"/>
                        <a:ea typeface="Calibri" panose="020F05020202040302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Calibri" panose="020F0502020204030204"/>
                        </a:rPr>
                        <a:t>1 чел.</a:t>
                      </a:r>
                      <a:endParaRPr lang="en-US" altLang="zh-CN" sz="1400">
                        <a:latin typeface="Times New Roman" panose="02020603050405020304"/>
                        <a:ea typeface="Calibri" panose="020F05020202040302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Calibri" panose="020F0502020204030204"/>
                        </a:rPr>
                        <a:t>4 место</a:t>
                      </a:r>
                      <a:endParaRPr lang="en-US" altLang="zh-CN" sz="1400">
                        <a:latin typeface="Times New Roman" panose="02020603050405020304"/>
                        <a:ea typeface="Calibri" panose="020F05020202040302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155575">
                <a:tc vMerge="1"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Calibri" panose="020F0502020204030204"/>
                        </a:rPr>
                        <a:t>Кострюкова Т.С.</a:t>
                      </a:r>
                      <a:endParaRPr lang="en-US" altLang="zh-CN" sz="1400">
                        <a:latin typeface="Times New Roman" panose="02020603050405020304"/>
                        <a:ea typeface="Calibri" panose="020F05020202040302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Calibri" panose="020F0502020204030204"/>
                        </a:rPr>
                        <a:t>2 чел.</a:t>
                      </a:r>
                      <a:endParaRPr lang="en-US" altLang="zh-CN" sz="1400">
                        <a:latin typeface="Times New Roman" panose="02020603050405020304"/>
                        <a:ea typeface="Calibri" panose="020F05020202040302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Calibri" panose="020F0502020204030204"/>
                        </a:rPr>
                        <a:t>4 место – 2 чел.</a:t>
                      </a:r>
                      <a:endParaRPr lang="en-US" altLang="zh-CN" sz="1400">
                        <a:latin typeface="Times New Roman" panose="02020603050405020304"/>
                        <a:ea typeface="Calibri" panose="020F05020202040302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312420">
                <a:tc>
                  <a:txBody>
                    <a:bodyPr/>
                    <a:p>
                      <a:pPr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Calibri" panose="020F0502020204030204"/>
                        </a:rPr>
                        <a:t>Международный конкурс рисунков и поделок «Экология и мы – берегите свою планету»</a:t>
                      </a:r>
                      <a:endParaRPr lang="en-US" altLang="zh-CN" sz="1400">
                        <a:latin typeface="Times New Roman" panose="02020603050405020304"/>
                        <a:ea typeface="Calibri" panose="020F05020202040302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Calibri" panose="020F0502020204030204"/>
                        </a:rPr>
                        <a:t>Иванова Г.П.</a:t>
                      </a:r>
                      <a:endParaRPr lang="en-US" altLang="zh-CN" sz="1400">
                        <a:latin typeface="Times New Roman" panose="02020603050405020304"/>
                        <a:ea typeface="Calibri" panose="020F05020202040302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Calibri" panose="020F0502020204030204"/>
                        </a:rPr>
                        <a:t>1 чел.</a:t>
                      </a:r>
                      <a:endParaRPr lang="en-US" altLang="zh-CN" sz="1400">
                        <a:latin typeface="Times New Roman" panose="02020603050405020304"/>
                        <a:ea typeface="Calibri" panose="020F05020202040302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Calibri" panose="020F0502020204030204"/>
                        </a:rPr>
                        <a:t>1 место</a:t>
                      </a:r>
                      <a:endParaRPr lang="en-US" altLang="zh-CN" sz="1400">
                        <a:latin typeface="Times New Roman" panose="02020603050405020304"/>
                        <a:ea typeface="Calibri" panose="020F05020202040302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156210">
                <a:tc>
                  <a:txBody>
                    <a:bodyPr/>
                    <a:p>
                      <a:pPr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Calibri" panose="020F0502020204030204"/>
                        </a:rPr>
                        <a:t>Муниципальный конкурс «Академия талантов»</a:t>
                      </a:r>
                      <a:endParaRPr lang="en-US" altLang="zh-CN" sz="1400">
                        <a:latin typeface="Times New Roman" panose="02020603050405020304"/>
                        <a:ea typeface="Calibri" panose="020F05020202040302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Calibri" panose="020F0502020204030204"/>
                        </a:rPr>
                        <a:t>Мальцева А.С.</a:t>
                      </a:r>
                      <a:endParaRPr lang="en-US" altLang="zh-CN" sz="1400">
                        <a:latin typeface="Times New Roman" panose="02020603050405020304"/>
                        <a:ea typeface="Calibri" panose="020F05020202040302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Calibri" panose="020F0502020204030204"/>
                        </a:rPr>
                        <a:t>1 чел.</a:t>
                      </a:r>
                      <a:endParaRPr lang="en-US" altLang="zh-CN" sz="1400">
                        <a:latin typeface="Times New Roman" panose="02020603050405020304"/>
                        <a:ea typeface="Calibri" panose="020F05020202040302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Calibri" panose="020F0502020204030204"/>
                        </a:rPr>
                        <a:t>участие</a:t>
                      </a:r>
                      <a:endParaRPr lang="en-US" altLang="zh-CN" sz="1400">
                        <a:latin typeface="Times New Roman" panose="02020603050405020304"/>
                        <a:ea typeface="Calibri" panose="020F05020202040302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467995">
                <a:tc rowSpan="2">
                  <a:txBody>
                    <a:bodyPr/>
                    <a:p>
                      <a:pPr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Calibri" panose="020F0502020204030204"/>
                        </a:rPr>
                        <a:t>Муниципальный конкурс творческих работ «Славим защитников земли Российской», посвященный Году защитника Отечества</a:t>
                      </a:r>
                      <a:endParaRPr lang="en-US" altLang="zh-CN" sz="1400">
                        <a:latin typeface="Times New Roman" panose="02020603050405020304"/>
                        <a:ea typeface="Calibri" panose="020F0502020204030204"/>
                      </a:endParaRPr>
                    </a:p>
                    <a:p>
                      <a:pPr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Calibri" panose="020F0502020204030204"/>
                        </a:rPr>
                        <a:t> </a:t>
                      </a:r>
                      <a:endParaRPr lang="en-US" altLang="zh-CN" sz="1400">
                        <a:latin typeface="Times New Roman" panose="02020603050405020304"/>
                        <a:ea typeface="Calibri" panose="020F05020202040302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Calibri" panose="020F0502020204030204"/>
                        </a:rPr>
                        <a:t>Иванова Г.П.</a:t>
                      </a:r>
                      <a:endParaRPr lang="en-US" altLang="zh-CN" sz="1400">
                        <a:latin typeface="Times New Roman" panose="02020603050405020304"/>
                        <a:ea typeface="Calibri" panose="020F05020202040302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Calibri" panose="020F0502020204030204"/>
                        </a:rPr>
                        <a:t>1 чел.</a:t>
                      </a:r>
                      <a:endParaRPr lang="en-US" altLang="zh-CN" sz="1400">
                        <a:latin typeface="Times New Roman" panose="02020603050405020304"/>
                        <a:ea typeface="Calibri" panose="020F05020202040302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Calibri" panose="020F0502020204030204"/>
                        </a:rPr>
                        <a:t>1 место</a:t>
                      </a:r>
                      <a:endParaRPr lang="en-US" altLang="zh-CN" sz="1400">
                        <a:latin typeface="Times New Roman" panose="02020603050405020304"/>
                        <a:ea typeface="Calibri" panose="020F05020202040302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156210">
                <a:tc vMerge="1"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Calibri" panose="020F0502020204030204"/>
                        </a:rPr>
                        <a:t>Колпакова Н.А.</a:t>
                      </a:r>
                      <a:endParaRPr lang="en-US" altLang="zh-CN" sz="1400">
                        <a:latin typeface="Times New Roman" panose="02020603050405020304"/>
                        <a:ea typeface="Calibri" panose="020F05020202040302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Calibri" panose="020F0502020204030204"/>
                        </a:rPr>
                        <a:t>7 чел. (группа)</a:t>
                      </a:r>
                      <a:endParaRPr lang="en-US" altLang="zh-CN" sz="1400">
                        <a:latin typeface="Times New Roman" panose="02020603050405020304"/>
                        <a:ea typeface="Calibri" panose="020F05020202040302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Calibri" panose="020F0502020204030204"/>
                        </a:rPr>
                        <a:t>участие</a:t>
                      </a:r>
                      <a:endParaRPr lang="en-US" altLang="zh-CN" sz="1400">
                        <a:latin typeface="Times New Roman" panose="02020603050405020304"/>
                        <a:ea typeface="Calibri" panose="020F05020202040302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Текстовое поле 3"/>
          <p:cNvSpPr txBox="1"/>
          <p:nvPr/>
        </p:nvSpPr>
        <p:spPr>
          <a:xfrm>
            <a:off x="260985" y="118745"/>
            <a:ext cx="11659870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en-US" altLang="en-US" b="1" i="1">
                <a:latin typeface="Times New Roman" panose="02020603050405020304" charset="0"/>
                <a:cs typeface="Times New Roman" panose="02020603050405020304" charset="0"/>
              </a:rPr>
              <a:t>Результативность</a:t>
            </a:r>
            <a:r>
              <a:rPr lang="en-US" altLang="ru-RU" b="1" i="1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b="1" i="1">
                <a:latin typeface="Times New Roman" panose="02020603050405020304" charset="0"/>
                <a:cs typeface="Times New Roman" panose="02020603050405020304" charset="0"/>
              </a:rPr>
              <a:t>освоения</a:t>
            </a:r>
            <a:r>
              <a:rPr lang="en-US" altLang="ru-RU" b="1" i="1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b="1" i="1">
                <a:latin typeface="Times New Roman" panose="02020603050405020304" charset="0"/>
                <a:cs typeface="Times New Roman" panose="02020603050405020304" charset="0"/>
              </a:rPr>
              <a:t>дополнительных</a:t>
            </a:r>
            <a:r>
              <a:rPr lang="en-US" altLang="ru-RU" b="1" i="1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b="1" i="1">
                <a:latin typeface="Times New Roman" panose="02020603050405020304" charset="0"/>
                <a:cs typeface="Times New Roman" panose="02020603050405020304" charset="0"/>
              </a:rPr>
              <a:t>общеобразовательных</a:t>
            </a:r>
            <a:r>
              <a:rPr lang="en-US" altLang="ru-RU" b="1" i="1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b="1" i="1">
                <a:latin typeface="Times New Roman" panose="02020603050405020304" charset="0"/>
                <a:cs typeface="Times New Roman" panose="02020603050405020304" charset="0"/>
              </a:rPr>
              <a:t>общеразвивающих</a:t>
            </a:r>
            <a:r>
              <a:rPr lang="en-US" altLang="ru-RU" b="1" i="1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b="1" i="1">
                <a:latin typeface="Times New Roman" panose="02020603050405020304" charset="0"/>
                <a:cs typeface="Times New Roman" panose="02020603050405020304" charset="0"/>
              </a:rPr>
              <a:t>программ</a:t>
            </a:r>
            <a:endParaRPr lang="ru-RU" altLang="en-US" b="1" i="1">
              <a:latin typeface="Times New Roman" panose="02020603050405020304" charset="0"/>
              <a:cs typeface="Times New Roman" panose="02020603050405020304" charset="0"/>
            </a:endParaRPr>
          </a:p>
        </p:txBody>
      </p:sp>
      <p:graphicFrame>
        <p:nvGraphicFramePr>
          <p:cNvPr id="3" name="Таблица 2"/>
          <p:cNvGraphicFramePr/>
          <p:nvPr/>
        </p:nvGraphicFramePr>
        <p:xfrm>
          <a:off x="655955" y="807720"/>
          <a:ext cx="9694545" cy="5243195"/>
        </p:xfrm>
        <a:graphic>
          <a:graphicData uri="http://schemas.openxmlformats.org/drawingml/2006/table">
            <a:tbl>
              <a:tblPr/>
              <a:tblGrid>
                <a:gridCol w="4739005"/>
                <a:gridCol w="1564640"/>
                <a:gridCol w="1886585"/>
                <a:gridCol w="1504315"/>
              </a:tblGrid>
              <a:tr h="0">
                <a:tc>
                  <a:txBody>
                    <a:bodyPr/>
                    <a:p>
                      <a:pPr algn="ctr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ru-RU" altLang="zh-CN" sz="1400">
                          <a:latin typeface="Times New Roman" panose="02020603050405020304"/>
                          <a:ea typeface="Calibri" panose="020F0502020204030204"/>
                        </a:rPr>
                        <a:t>Название мероприятия</a:t>
                      </a:r>
                      <a:endParaRPr lang="ru-RU" altLang="zh-CN" sz="1400">
                        <a:latin typeface="Times New Roman" panose="02020603050405020304"/>
                        <a:ea typeface="Calibri" panose="020F0502020204030204"/>
                      </a:endParaRPr>
                    </a:p>
                  </a:txBody>
                  <a:tcPr marL="0" marR="0" marT="0" marB="0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ru-RU" altLang="zh-CN" sz="1400">
                          <a:latin typeface="Times New Roman" panose="02020603050405020304"/>
                          <a:ea typeface="Calibri" panose="020F0502020204030204"/>
                        </a:rPr>
                        <a:t>ФИО педагога</a:t>
                      </a:r>
                      <a:endParaRPr lang="ru-RU" altLang="zh-CN" sz="1400">
                        <a:latin typeface="Times New Roman" panose="02020603050405020304"/>
                        <a:ea typeface="Calibri" panose="020F0502020204030204"/>
                      </a:endParaRPr>
                    </a:p>
                  </a:txBody>
                  <a:tcPr marL="0" marR="0" marT="0" marB="0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ru-RU" altLang="zh-CN" sz="1400">
                          <a:latin typeface="Times New Roman" panose="02020603050405020304"/>
                          <a:ea typeface="Calibri" panose="020F0502020204030204"/>
                        </a:rPr>
                        <a:t>Количество участников, чел.</a:t>
                      </a:r>
                      <a:endParaRPr lang="ru-RU" altLang="zh-CN" sz="1400">
                        <a:latin typeface="Times New Roman" panose="02020603050405020304"/>
                        <a:ea typeface="Calibri" panose="020F0502020204030204"/>
                      </a:endParaRPr>
                    </a:p>
                  </a:txBody>
                  <a:tcPr marL="0" marR="0" marT="0" marB="0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ru-RU" altLang="zh-CN" sz="1400">
                          <a:latin typeface="Times New Roman" panose="02020603050405020304"/>
                          <a:ea typeface="Calibri" panose="020F0502020204030204"/>
                        </a:rPr>
                        <a:t>Количество победителей и призеров</a:t>
                      </a:r>
                      <a:endParaRPr lang="ru-RU" altLang="zh-CN" sz="1400">
                        <a:latin typeface="Times New Roman" panose="02020603050405020304"/>
                        <a:ea typeface="Calibri" panose="020F0502020204030204"/>
                      </a:endParaRPr>
                    </a:p>
                  </a:txBody>
                  <a:tcPr marL="0" marR="0" marT="0" marB="0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0">
                <a:tc rowSpan="3">
                  <a:txBody>
                    <a:bodyPr/>
                    <a:p>
                      <a:pPr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Calibri" panose="020F0502020204030204"/>
                        </a:rPr>
                        <a:t>Муниципальная выставка-конкурс работ художественного, декоративно-прикладного и технического творчества «Рукотворные чудеса»</a:t>
                      </a:r>
                      <a:endParaRPr lang="en-US" altLang="zh-CN" sz="1400">
                        <a:latin typeface="Times New Roman" panose="02020603050405020304"/>
                        <a:ea typeface="Calibri" panose="020F0502020204030204"/>
                      </a:endParaRPr>
                    </a:p>
                    <a:p>
                      <a:pPr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Calibri" panose="020F0502020204030204"/>
                        </a:rPr>
                        <a:t> </a:t>
                      </a:r>
                      <a:endParaRPr lang="en-US" altLang="zh-CN" sz="1400">
                        <a:latin typeface="Times New Roman" panose="02020603050405020304"/>
                        <a:ea typeface="Calibri" panose="020F0502020204030204"/>
                      </a:endParaRPr>
                    </a:p>
                    <a:p>
                      <a:pPr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Calibri" panose="020F0502020204030204"/>
                        </a:rPr>
                        <a:t> </a:t>
                      </a:r>
                      <a:endParaRPr lang="en-US" altLang="zh-CN" sz="1400">
                        <a:latin typeface="Times New Roman" panose="02020603050405020304"/>
                        <a:ea typeface="Calibri" panose="020F05020202040302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Calibri" panose="020F0502020204030204"/>
                        </a:rPr>
                        <a:t>Нелаева М.П.</a:t>
                      </a:r>
                      <a:endParaRPr lang="en-US" altLang="zh-CN" sz="1400">
                        <a:latin typeface="Times New Roman" panose="02020603050405020304"/>
                        <a:ea typeface="Calibri" panose="020F05020202040302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Calibri" panose="020F0502020204030204"/>
                        </a:rPr>
                        <a:t>8 чел. (2 группа)</a:t>
                      </a:r>
                      <a:endParaRPr lang="en-US" altLang="zh-CN" sz="1400">
                        <a:latin typeface="Times New Roman" panose="02020603050405020304"/>
                        <a:ea typeface="Calibri" panose="020F0502020204030204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Calibri" panose="020F0502020204030204"/>
                        </a:rPr>
                        <a:t>9 чел. (2 группа</a:t>
                      </a:r>
                      <a:endParaRPr lang="en-US" altLang="zh-CN" sz="1400">
                        <a:latin typeface="Times New Roman" panose="02020603050405020304"/>
                        <a:ea typeface="Calibri" panose="020F0502020204030204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Calibri" panose="020F0502020204030204"/>
                        </a:rPr>
                        <a:t>7 чел. (1 группа)</a:t>
                      </a:r>
                      <a:endParaRPr lang="en-US" altLang="zh-CN" sz="1400">
                        <a:latin typeface="Times New Roman" panose="02020603050405020304"/>
                        <a:ea typeface="Calibri" panose="020F0502020204030204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Calibri" panose="020F0502020204030204"/>
                        </a:rPr>
                        <a:t>15 чел. (1 группа)</a:t>
                      </a:r>
                      <a:endParaRPr lang="en-US" altLang="zh-CN" sz="1400">
                        <a:latin typeface="Times New Roman" panose="02020603050405020304"/>
                        <a:ea typeface="Calibri" panose="020F0502020204030204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Calibri" panose="020F0502020204030204"/>
                        </a:rPr>
                        <a:t>12 чел. (4 группа)</a:t>
                      </a:r>
                      <a:endParaRPr lang="en-US" altLang="zh-CN" sz="1400">
                        <a:latin typeface="Times New Roman" panose="02020603050405020304"/>
                        <a:ea typeface="Calibri" panose="020F05020202040302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Calibri" panose="020F0502020204030204"/>
                        </a:rPr>
                        <a:t>2 место</a:t>
                      </a:r>
                      <a:endParaRPr lang="en-US" altLang="zh-CN" sz="1400">
                        <a:latin typeface="Times New Roman" panose="02020603050405020304"/>
                        <a:ea typeface="Calibri" panose="020F0502020204030204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Calibri" panose="020F0502020204030204"/>
                        </a:rPr>
                        <a:t>2 место</a:t>
                      </a:r>
                      <a:endParaRPr lang="en-US" altLang="zh-CN" sz="1400">
                        <a:latin typeface="Times New Roman" panose="02020603050405020304"/>
                        <a:ea typeface="Calibri" panose="020F0502020204030204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Calibri" panose="020F0502020204030204"/>
                        </a:rPr>
                        <a:t>2 место</a:t>
                      </a:r>
                      <a:endParaRPr lang="en-US" altLang="zh-CN" sz="1400">
                        <a:latin typeface="Times New Roman" panose="02020603050405020304"/>
                        <a:ea typeface="Calibri" panose="020F0502020204030204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Calibri" panose="020F0502020204030204"/>
                        </a:rPr>
                        <a:t>2 место</a:t>
                      </a:r>
                      <a:endParaRPr lang="en-US" altLang="zh-CN" sz="1400">
                        <a:latin typeface="Times New Roman" panose="02020603050405020304"/>
                        <a:ea typeface="Calibri" panose="020F0502020204030204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Calibri" panose="020F0502020204030204"/>
                        </a:rPr>
                        <a:t>1 место</a:t>
                      </a:r>
                      <a:endParaRPr lang="en-US" altLang="zh-CN" sz="1400">
                        <a:latin typeface="Times New Roman" panose="02020603050405020304"/>
                        <a:ea typeface="Calibri" panose="020F05020202040302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0">
                <a:tc vMerge="1"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Calibri" panose="020F0502020204030204"/>
                        </a:rPr>
                        <a:t>Иванова Г.П.</a:t>
                      </a:r>
                      <a:endParaRPr lang="en-US" altLang="zh-CN" sz="1400">
                        <a:latin typeface="Times New Roman" panose="02020603050405020304"/>
                        <a:ea typeface="Calibri" panose="020F05020202040302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Calibri" panose="020F0502020204030204"/>
                        </a:rPr>
                        <a:t>5 чел. (группа)</a:t>
                      </a:r>
                      <a:endParaRPr lang="en-US" altLang="zh-CN" sz="1400">
                        <a:latin typeface="Times New Roman" panose="02020603050405020304"/>
                        <a:ea typeface="Calibri" panose="020F0502020204030204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Calibri" panose="020F0502020204030204"/>
                        </a:rPr>
                        <a:t>1 чел.</a:t>
                      </a:r>
                      <a:endParaRPr lang="en-US" altLang="zh-CN" sz="1400">
                        <a:latin typeface="Times New Roman" panose="02020603050405020304"/>
                        <a:ea typeface="Calibri" panose="020F05020202040302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Calibri" panose="020F0502020204030204"/>
                        </a:rPr>
                        <a:t>3 место</a:t>
                      </a:r>
                      <a:endParaRPr lang="en-US" altLang="zh-CN" sz="1400">
                        <a:latin typeface="Times New Roman" panose="02020603050405020304"/>
                        <a:ea typeface="Calibri" panose="020F0502020204030204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Calibri" panose="020F0502020204030204"/>
                        </a:rPr>
                        <a:t>1 место</a:t>
                      </a:r>
                      <a:endParaRPr lang="en-US" altLang="zh-CN" sz="1400">
                        <a:latin typeface="Times New Roman" panose="02020603050405020304"/>
                        <a:ea typeface="Calibri" panose="020F05020202040302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0">
                <a:tc vMerge="1"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Calibri" panose="020F0502020204030204"/>
                        </a:rPr>
                        <a:t>Колпакова Н.А.</a:t>
                      </a:r>
                      <a:endParaRPr lang="en-US" altLang="zh-CN" sz="1400">
                        <a:latin typeface="Times New Roman" panose="02020603050405020304"/>
                        <a:ea typeface="Calibri" panose="020F05020202040302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Calibri" panose="020F0502020204030204"/>
                        </a:rPr>
                        <a:t>2 чел. (группа)</a:t>
                      </a:r>
                      <a:endParaRPr lang="en-US" altLang="zh-CN" sz="1400">
                        <a:latin typeface="Times New Roman" panose="02020603050405020304"/>
                        <a:ea typeface="Calibri" panose="020F05020202040302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Calibri" panose="020F0502020204030204"/>
                        </a:rPr>
                        <a:t>2 место</a:t>
                      </a:r>
                      <a:endParaRPr lang="en-US" altLang="zh-CN" sz="1400">
                        <a:latin typeface="Times New Roman" panose="02020603050405020304"/>
                        <a:ea typeface="Calibri" panose="020F05020202040302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0">
                <a:tc>
                  <a:txBody>
                    <a:bodyPr/>
                    <a:p>
                      <a:pPr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Calibri" panose="020F0502020204030204"/>
                        </a:rPr>
                        <a:t>V </a:t>
                      </a:r>
                      <a:r>
                        <a:rPr lang="en-US" altLang="zh-CN" sz="1400">
                          <a:latin typeface="Times New Roman" panose="02020603050405020304"/>
                          <a:ea typeface="Calibri" panose="020F0502020204030204"/>
                        </a:rPr>
                        <a:t>Всероссийский конкурс хореографического искусства «РОСТ»</a:t>
                      </a:r>
                      <a:endParaRPr lang="en-US" altLang="zh-CN" sz="1400">
                        <a:latin typeface="Times New Roman" panose="02020603050405020304"/>
                        <a:ea typeface="Calibri" panose="020F05020202040302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Calibri" panose="020F0502020204030204"/>
                        </a:rPr>
                        <a:t>Мальцева А.С.</a:t>
                      </a:r>
                      <a:endParaRPr lang="en-US" altLang="zh-CN" sz="1400">
                        <a:latin typeface="Times New Roman" panose="02020603050405020304"/>
                        <a:ea typeface="Calibri" panose="020F05020202040302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Calibri" panose="020F0502020204030204"/>
                        </a:rPr>
                        <a:t>1 чел.</a:t>
                      </a:r>
                      <a:endParaRPr lang="en-US" altLang="zh-CN" sz="1400">
                        <a:latin typeface="Times New Roman" panose="02020603050405020304"/>
                        <a:ea typeface="Calibri" panose="020F05020202040302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Calibri" panose="020F0502020204030204"/>
                        </a:rPr>
                        <a:t>1 место</a:t>
                      </a:r>
                      <a:endParaRPr lang="en-US" altLang="zh-CN" sz="1400">
                        <a:latin typeface="Times New Roman" panose="02020603050405020304"/>
                        <a:ea typeface="Calibri" panose="020F05020202040302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0">
                <a:tc>
                  <a:txBody>
                    <a:bodyPr/>
                    <a:p>
                      <a:pPr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Calibri" panose="020F0502020204030204"/>
                        </a:rPr>
                        <a:t>Всероссийский конкурс «В стране оригами»</a:t>
                      </a:r>
                      <a:endParaRPr lang="en-US" altLang="zh-CN" sz="1400">
                        <a:latin typeface="Times New Roman" panose="02020603050405020304"/>
                        <a:ea typeface="Calibri" panose="020F05020202040302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Calibri" panose="020F0502020204030204"/>
                        </a:rPr>
                        <a:t>Нелаева М.П.</a:t>
                      </a:r>
                      <a:endParaRPr lang="en-US" altLang="zh-CN" sz="1400">
                        <a:latin typeface="Times New Roman" panose="02020603050405020304"/>
                        <a:ea typeface="Calibri" panose="020F05020202040302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Calibri" panose="020F0502020204030204"/>
                        </a:rPr>
                        <a:t>1 чел.</a:t>
                      </a:r>
                      <a:endParaRPr lang="en-US" altLang="zh-CN" sz="1400">
                        <a:latin typeface="Times New Roman" panose="02020603050405020304"/>
                        <a:ea typeface="Calibri" panose="020F05020202040302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Calibri" panose="020F0502020204030204"/>
                        </a:rPr>
                        <a:t>1 место</a:t>
                      </a:r>
                      <a:endParaRPr lang="en-US" altLang="zh-CN" sz="1400">
                        <a:latin typeface="Times New Roman" panose="02020603050405020304"/>
                        <a:ea typeface="Calibri" panose="020F05020202040302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0">
                <a:tc>
                  <a:txBody>
                    <a:bodyPr/>
                    <a:p>
                      <a:pPr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Calibri" panose="020F0502020204030204"/>
                        </a:rPr>
                        <a:t>Муниципальный этап Всероссийского конкурса хоровых и вокальных коллективов</a:t>
                      </a:r>
                      <a:endParaRPr lang="en-US" altLang="zh-CN" sz="1400">
                        <a:latin typeface="Times New Roman" panose="02020603050405020304"/>
                        <a:ea typeface="Calibri" panose="020F05020202040302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Calibri" panose="020F0502020204030204"/>
                        </a:rPr>
                        <a:t> </a:t>
                      </a:r>
                      <a:r>
                        <a:rPr lang="en-US" altLang="zh-CN" sz="1400">
                          <a:latin typeface="Times New Roman" panose="02020603050405020304"/>
                          <a:ea typeface="Calibri" panose="020F0502020204030204"/>
                        </a:rPr>
                        <a:t>Шарапова О.Н.</a:t>
                      </a:r>
                      <a:endParaRPr lang="en-US" altLang="zh-CN" sz="1400">
                        <a:latin typeface="Times New Roman" panose="02020603050405020304"/>
                        <a:ea typeface="Calibri" panose="020F05020202040302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Calibri" panose="020F0502020204030204"/>
                        </a:rPr>
                        <a:t>5 чел. (ансамбль)</a:t>
                      </a:r>
                      <a:endParaRPr lang="en-US" altLang="zh-CN" sz="1400">
                        <a:latin typeface="Times New Roman" panose="02020603050405020304"/>
                        <a:ea typeface="Calibri" panose="020F05020202040302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Calibri" panose="020F0502020204030204"/>
                        </a:rPr>
                        <a:t>2 место</a:t>
                      </a:r>
                      <a:endParaRPr lang="en-US" altLang="zh-CN" sz="1400">
                        <a:latin typeface="Times New Roman" panose="02020603050405020304"/>
                        <a:ea typeface="Calibri" panose="020F05020202040302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0">
                <a:tc>
                  <a:txBody>
                    <a:bodyPr/>
                    <a:p>
                      <a:pPr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Calibri" panose="020F0502020204030204"/>
                        </a:rPr>
                        <a:t>VI </a:t>
                      </a:r>
                      <a:r>
                        <a:rPr lang="en-US" altLang="zh-CN" sz="1400">
                          <a:latin typeface="Times New Roman" panose="02020603050405020304"/>
                          <a:ea typeface="Calibri" panose="020F0502020204030204"/>
                        </a:rPr>
                        <a:t>Тверской открытый фестиваль-конкурс гитарного искусства «Волшебные звуки гитары»</a:t>
                      </a:r>
                      <a:endParaRPr lang="en-US" altLang="zh-CN" sz="1400">
                        <a:latin typeface="Times New Roman" panose="02020603050405020304"/>
                        <a:ea typeface="Calibri" panose="020F05020202040302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Calibri" panose="020F0502020204030204"/>
                        </a:rPr>
                        <a:t>Шкваркина Т.В.</a:t>
                      </a:r>
                      <a:endParaRPr lang="en-US" altLang="zh-CN" sz="1400">
                        <a:latin typeface="Times New Roman" panose="02020603050405020304"/>
                        <a:ea typeface="Calibri" panose="020F05020202040302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Times New Roman" panose="02020603050405020304"/>
                        <a:buAutoNum type="arabicPlain" startAt="2"/>
                      </a:pPr>
                      <a:r>
                        <a:rPr lang="en-US" altLang="zh-CN" sz="1400">
                          <a:latin typeface="Times New Roman" panose="02020603050405020304"/>
                          <a:ea typeface="Calibri" panose="020F0502020204030204"/>
                        </a:rPr>
                        <a:t>чел.</a:t>
                      </a:r>
                      <a:endParaRPr lang="en-US" altLang="zh-CN" sz="1400">
                        <a:latin typeface="Times New Roman" panose="02020603050405020304"/>
                        <a:ea typeface="Calibri" panose="020F05020202040302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Calibri" panose="020F0502020204030204"/>
                        </a:rPr>
                        <a:t>1 место – 1 чел.</a:t>
                      </a:r>
                      <a:endParaRPr lang="en-US" altLang="zh-CN" sz="1400">
                        <a:latin typeface="Times New Roman" panose="02020603050405020304"/>
                        <a:ea typeface="Calibri" panose="020F0502020204030204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Calibri" panose="020F0502020204030204"/>
                        </a:rPr>
                        <a:t>3 место – 1 чел.</a:t>
                      </a:r>
                      <a:endParaRPr lang="en-US" altLang="zh-CN" sz="1400">
                        <a:latin typeface="Times New Roman" panose="02020603050405020304"/>
                        <a:ea typeface="Calibri" panose="020F05020202040302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0">
                <a:tc>
                  <a:txBody>
                    <a:bodyPr/>
                    <a:p>
                      <a:pPr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Calibri" panose="020F0502020204030204"/>
                        </a:rPr>
                        <a:t>IV </a:t>
                      </a:r>
                      <a:r>
                        <a:rPr lang="en-US" altLang="zh-CN" sz="1400">
                          <a:latin typeface="Times New Roman" panose="02020603050405020304"/>
                          <a:ea typeface="Calibri" panose="020F0502020204030204"/>
                        </a:rPr>
                        <a:t>Всероссийский конкурс Гордость страны»</a:t>
                      </a:r>
                      <a:endParaRPr lang="en-US" altLang="zh-CN" sz="1400">
                        <a:latin typeface="Times New Roman" panose="02020603050405020304"/>
                        <a:ea typeface="Calibri" panose="020F05020202040302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Calibri" panose="020F0502020204030204"/>
                        </a:rPr>
                        <a:t>Рыжикова И.Р.</a:t>
                      </a:r>
                      <a:endParaRPr lang="en-US" altLang="zh-CN" sz="1400">
                        <a:latin typeface="Times New Roman" panose="02020603050405020304"/>
                        <a:ea typeface="Calibri" panose="020F05020202040302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Calibri" panose="020F0502020204030204"/>
                        </a:rPr>
                        <a:t>1 чел.</a:t>
                      </a:r>
                      <a:endParaRPr lang="en-US" altLang="zh-CN" sz="1400">
                        <a:latin typeface="Times New Roman" panose="02020603050405020304"/>
                        <a:ea typeface="Calibri" panose="020F05020202040302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Calibri" panose="020F0502020204030204"/>
                        </a:rPr>
                        <a:t>1 место</a:t>
                      </a:r>
                      <a:endParaRPr lang="en-US" altLang="zh-CN" sz="1400">
                        <a:latin typeface="Times New Roman" panose="02020603050405020304"/>
                        <a:ea typeface="Calibri" panose="020F05020202040302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0">
                <a:tc>
                  <a:txBody>
                    <a:bodyPr/>
                    <a:p>
                      <a:pPr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Calibri" panose="020F0502020204030204"/>
                        </a:rPr>
                        <a:t>V </a:t>
                      </a:r>
                      <a:r>
                        <a:rPr lang="en-US" altLang="zh-CN" sz="1400">
                          <a:latin typeface="Times New Roman" panose="02020603050405020304"/>
                          <a:ea typeface="Calibri" panose="020F0502020204030204"/>
                        </a:rPr>
                        <a:t>Международный музыкальный конкурс-фестиваль «Нота»</a:t>
                      </a:r>
                      <a:endParaRPr lang="en-US" altLang="zh-CN" sz="1400">
                        <a:latin typeface="Times New Roman" panose="02020603050405020304"/>
                        <a:ea typeface="Calibri" panose="020F05020202040302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Calibri" panose="020F0502020204030204"/>
                        </a:rPr>
                        <a:t>Завершинская Н.Ю.</a:t>
                      </a:r>
                      <a:endParaRPr lang="en-US" altLang="zh-CN" sz="1400">
                        <a:latin typeface="Times New Roman" panose="02020603050405020304"/>
                        <a:ea typeface="Calibri" panose="020F05020202040302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Calibri" panose="020F0502020204030204"/>
                        </a:rPr>
                        <a:t>2 чел.</a:t>
                      </a:r>
                      <a:endParaRPr lang="en-US" altLang="zh-CN" sz="1400">
                        <a:latin typeface="Times New Roman" panose="02020603050405020304"/>
                        <a:ea typeface="Calibri" panose="020F05020202040302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Calibri" panose="020F0502020204030204"/>
                        </a:rPr>
                        <a:t>1 место – 1 чел.</a:t>
                      </a:r>
                      <a:endParaRPr lang="en-US" altLang="zh-CN" sz="1400">
                        <a:latin typeface="Times New Roman" panose="02020603050405020304"/>
                        <a:ea typeface="Calibri" panose="020F0502020204030204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Calibri" panose="020F0502020204030204"/>
                        </a:rPr>
                        <a:t>2 место – 1 чел.</a:t>
                      </a:r>
                      <a:endParaRPr lang="en-US" altLang="zh-CN" sz="1400">
                        <a:latin typeface="Times New Roman" panose="02020603050405020304"/>
                        <a:ea typeface="Calibri" panose="020F05020202040302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0">
                <a:tc>
                  <a:txBody>
                    <a:bodyPr/>
                    <a:p>
                      <a:pPr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Calibri" panose="020F0502020204030204"/>
                        </a:rPr>
                        <a:t>Международный конкурс фортепианного искусства «Пианист года»</a:t>
                      </a:r>
                      <a:endParaRPr lang="en-US" altLang="zh-CN" sz="1400">
                        <a:latin typeface="Times New Roman" panose="02020603050405020304"/>
                        <a:ea typeface="Calibri" panose="020F05020202040302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Calibri" panose="020F0502020204030204"/>
                        </a:rPr>
                        <a:t>Завершинская Н.Ю.</a:t>
                      </a:r>
                      <a:endParaRPr lang="en-US" altLang="zh-CN" sz="1400">
                        <a:latin typeface="Times New Roman" panose="02020603050405020304"/>
                        <a:ea typeface="Calibri" panose="020F05020202040302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Calibri" panose="020F0502020204030204"/>
                        </a:rPr>
                        <a:t>1чел.</a:t>
                      </a:r>
                      <a:endParaRPr lang="en-US" altLang="zh-CN" sz="1400">
                        <a:latin typeface="Times New Roman" panose="02020603050405020304"/>
                        <a:ea typeface="Calibri" panose="020F05020202040302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Calibri" panose="020F0502020204030204"/>
                        </a:rPr>
                        <a:t>2 место </a:t>
                      </a:r>
                      <a:endParaRPr lang="en-US" altLang="zh-CN" sz="1400">
                        <a:latin typeface="Times New Roman" panose="02020603050405020304"/>
                        <a:ea typeface="Calibri" panose="020F05020202040302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Текстовое поле 1"/>
          <p:cNvSpPr txBox="1"/>
          <p:nvPr/>
        </p:nvSpPr>
        <p:spPr>
          <a:xfrm>
            <a:off x="393700" y="246380"/>
            <a:ext cx="10434320" cy="371475"/>
          </a:xfrm>
          <a:prstGeom prst="rect">
            <a:avLst/>
          </a:prstGeom>
        </p:spPr>
        <p:txBody>
          <a:bodyPr wrap="square">
            <a:spAutoFit/>
          </a:bodyPr>
          <a:p>
            <a:pPr algn="ctr" defTabSz="266700">
              <a:lnSpc>
                <a:spcPct val="114000"/>
              </a:lnSpc>
            </a:pPr>
            <a:r>
              <a:rPr lang="en-US" altLang="zh-CN" sz="1600" b="1" i="1">
                <a:latin typeface="Times New Roman" panose="02020603050405020304"/>
                <a:ea typeface="Times New Roman" panose="02020603050405020304"/>
              </a:rPr>
              <a:t>Сведения о предоставлении педагогического опыта на семинарах, мастер-классах, конференциях</a:t>
            </a:r>
            <a:endParaRPr lang="en-US" altLang="zh-CN" sz="1600" b="1" i="1">
              <a:latin typeface="Times New Roman" panose="02020603050405020304"/>
              <a:ea typeface="Times New Roman" panose="02020603050405020304"/>
            </a:endParaRPr>
          </a:p>
        </p:txBody>
      </p:sp>
      <p:graphicFrame>
        <p:nvGraphicFramePr>
          <p:cNvPr id="7" name="Таблица 6"/>
          <p:cNvGraphicFramePr/>
          <p:nvPr/>
        </p:nvGraphicFramePr>
        <p:xfrm>
          <a:off x="837883" y="1046480"/>
          <a:ext cx="9439275" cy="0"/>
        </p:xfrm>
        <a:graphic>
          <a:graphicData uri="http://schemas.openxmlformats.org/drawingml/2006/table">
            <a:tbl>
              <a:tblPr/>
              <a:tblGrid>
                <a:gridCol w="4038600"/>
                <a:gridCol w="1800225"/>
                <a:gridCol w="3600450"/>
              </a:tblGrid>
              <a:tr h="0">
                <a:tc>
                  <a:txBody>
                    <a:bodyPr/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endParaRPr lang="en-US" altLang="zh-CN" sz="1400">
                        <a:latin typeface="Times New Roman" panose="02020603050405020304"/>
                        <a:ea typeface="SimSun" panose="02010600030101010101" pitchFamily="2" charset="-122"/>
                      </a:endParaRPr>
                    </a:p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SimSun" panose="02010600030101010101" pitchFamily="2" charset="-122"/>
                        </a:rPr>
                        <a:t>Мероприятие</a:t>
                      </a:r>
                      <a:endParaRPr lang="en-US" altLang="zh-CN" sz="1400">
                        <a:latin typeface="Times New Roman" panose="02020603050405020304"/>
                        <a:ea typeface="SimSun" panose="02010600030101010101" pitchFamily="2" charset="-122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endParaRPr lang="en-US" altLang="zh-CN" sz="1400">
                        <a:latin typeface="Times New Roman" panose="02020603050405020304"/>
                        <a:ea typeface="SimSun" panose="02010600030101010101" pitchFamily="2" charset="-122"/>
                      </a:endParaRPr>
                    </a:p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SimSun" panose="02010600030101010101" pitchFamily="2" charset="-122"/>
                        </a:rPr>
                        <a:t>ФИО участника</a:t>
                      </a:r>
                      <a:endParaRPr lang="en-US" altLang="zh-CN" sz="1400">
                        <a:latin typeface="Times New Roman" panose="02020603050405020304"/>
                        <a:ea typeface="SimSun" panose="02010600030101010101" pitchFamily="2" charset="-122"/>
                      </a:endParaRPr>
                    </a:p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endParaRPr lang="en-US" altLang="zh-CN" sz="1400">
                        <a:latin typeface="Times New Roman" panose="02020603050405020304"/>
                        <a:ea typeface="SimSun" panose="02010600030101010101" pitchFamily="2" charset="-122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endParaRPr lang="en-US" altLang="zh-CN" sz="1400">
                        <a:latin typeface="Times New Roman" panose="02020603050405020304"/>
                        <a:ea typeface="SimSun" panose="02010600030101010101" pitchFamily="2" charset="-122"/>
                      </a:endParaRPr>
                    </a:p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SimSun" panose="02010600030101010101" pitchFamily="2" charset="-122"/>
                        </a:rPr>
                        <a:t>Тема выступления</a:t>
                      </a:r>
                      <a:endParaRPr lang="en-US" altLang="zh-CN" sz="1400">
                        <a:latin typeface="Times New Roman" panose="02020603050405020304"/>
                        <a:ea typeface="SimSun" panose="02010600030101010101" pitchFamily="2" charset="-122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0"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Times New Roman" panose="02020603050405020304"/>
                        </a:rPr>
                        <a:t>Августовская конференция педагогических работников Калининского МО, август 2025 </a:t>
                      </a:r>
                      <a:r>
                        <a:rPr lang="en-US" altLang="zh-CN" sz="1400">
                          <a:latin typeface="Times New Roman" panose="02020603050405020304"/>
                          <a:ea typeface="Times New Roman" panose="02020603050405020304"/>
                        </a:rPr>
                        <a:t>г.</a:t>
                      </a:r>
                      <a:endParaRPr lang="en-US" altLang="zh-CN" sz="14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Times New Roman" panose="02020603050405020304"/>
                        </a:rPr>
                        <a:t>Строганова И.А.</a:t>
                      </a:r>
                      <a:endParaRPr lang="en-US" altLang="zh-CN" sz="14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Times New Roman" panose="02020603050405020304"/>
                        </a:rPr>
                        <a:t>«Экскурсионные патриотические маршруты как метод воспитания»</a:t>
                      </a:r>
                      <a:endParaRPr lang="en-US" altLang="zh-CN" sz="14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0">
                <a:tc rowSpan="3"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Times New Roman" panose="02020603050405020304"/>
                        </a:rPr>
                        <a:t>Круглый стол «Дополнительное образование: традиции и инновации в обучении и воспитании детей» в рамках муниципального Месячника дополнительного образования детей, октябрь 2025г.</a:t>
                      </a:r>
                      <a:endParaRPr lang="en-US" altLang="zh-CN" sz="14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SimSun" panose="02010600030101010101" pitchFamily="2" charset="-122"/>
                        </a:rPr>
                        <a:t>Строганова И.А.</a:t>
                      </a:r>
                      <a:endParaRPr lang="en-US" altLang="zh-CN" sz="1400">
                        <a:latin typeface="Times New Roman" panose="02020603050405020304"/>
                        <a:ea typeface="SimSun" panose="02010600030101010101" pitchFamily="2" charset="-122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Times New Roman" panose="02020603050405020304"/>
                        </a:rPr>
                        <a:t>«Профильные смены в период летних каникул для школьников как одна из форм реализации краткосрочных дополнительных общеобразовательных общеразвивающих программ»</a:t>
                      </a:r>
                      <a:endParaRPr lang="en-US" altLang="zh-CN" sz="14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0">
                <a:tc vMerge="1">
                  <a:tcPr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SimSun" panose="02010600030101010101" pitchFamily="2" charset="-122"/>
                        </a:rPr>
                        <a:t>Ушакова Г.П.</a:t>
                      </a:r>
                      <a:endParaRPr lang="en-US" altLang="zh-CN" sz="1400">
                        <a:latin typeface="Times New Roman" panose="02020603050405020304"/>
                        <a:ea typeface="SimSun" panose="02010600030101010101" pitchFamily="2" charset="-122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just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ru-RU" altLang="en-US" sz="1400">
                          <a:latin typeface="Times New Roman" panose="02020603050405020304"/>
                          <a:ea typeface="SimSun" panose="02010600030101010101" pitchFamily="2" charset="-122"/>
                        </a:rPr>
                        <a:t>«</a:t>
                      </a:r>
                      <a:r>
                        <a:rPr lang="en-US" altLang="zh-CN" sz="1400">
                          <a:latin typeface="Times New Roman" panose="02020603050405020304"/>
                          <a:ea typeface="SimSun" panose="02010600030101010101" pitchFamily="2" charset="-122"/>
                        </a:rPr>
                        <a:t>Интеграция музыкального и изобразительного искусства как форма развития художественного мировоззрения обучающихся»</a:t>
                      </a:r>
                      <a:endParaRPr lang="en-US" altLang="zh-CN" sz="1400">
                        <a:latin typeface="Times New Roman" panose="02020603050405020304"/>
                        <a:ea typeface="SimSun" panose="02010600030101010101" pitchFamily="2" charset="-122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0">
                <a:tc vMerge="1">
                  <a:tcPr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B w="12700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SimSun" panose="02010600030101010101" pitchFamily="2" charset="-122"/>
                        </a:rPr>
                        <a:t>Нелаева М.П.</a:t>
                      </a:r>
                      <a:endParaRPr lang="en-US" altLang="zh-CN" sz="1400">
                        <a:latin typeface="Times New Roman" panose="02020603050405020304"/>
                        <a:ea typeface="SimSun" panose="02010600030101010101" pitchFamily="2" charset="-122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just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SimSun" panose="02010600030101010101" pitchFamily="2" charset="-122"/>
                        </a:rPr>
                        <a:t>Мастер-класс «Оригами. Изготовление кленового листочка»</a:t>
                      </a:r>
                      <a:endParaRPr lang="en-US" altLang="zh-CN" sz="1400">
                        <a:latin typeface="Times New Roman" panose="02020603050405020304"/>
                        <a:ea typeface="SimSun" panose="02010600030101010101" pitchFamily="2" charset="-122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Текстовое поле 1"/>
          <p:cNvSpPr txBox="1"/>
          <p:nvPr/>
        </p:nvSpPr>
        <p:spPr>
          <a:xfrm>
            <a:off x="1430655" y="421005"/>
            <a:ext cx="833501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ru-RU" altLang="en-US" sz="2000" b="1" i="1">
                <a:latin typeface="Times New Roman" panose="02020603050405020304" charset="0"/>
                <a:cs typeface="Times New Roman" panose="02020603050405020304" charset="0"/>
              </a:rPr>
              <a:t>Сравнительный анализ количественного изменения ДООП</a:t>
            </a:r>
            <a:endParaRPr lang="ru-RU" altLang="en-US" sz="2000" b="1" i="1"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3" name="Изображение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061210" y="1188085"/>
            <a:ext cx="6925945" cy="3940175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Текстовое поле 1"/>
          <p:cNvSpPr txBox="1"/>
          <p:nvPr/>
        </p:nvSpPr>
        <p:spPr>
          <a:xfrm>
            <a:off x="314960" y="255270"/>
            <a:ext cx="9570720" cy="371475"/>
          </a:xfrm>
          <a:prstGeom prst="rect">
            <a:avLst/>
          </a:prstGeom>
        </p:spPr>
        <p:txBody>
          <a:bodyPr wrap="square">
            <a:spAutoFit/>
          </a:bodyPr>
          <a:p>
            <a:pPr algn="ctr" defTabSz="266700">
              <a:lnSpc>
                <a:spcPct val="114000"/>
              </a:lnSpc>
            </a:pPr>
            <a:r>
              <a:rPr lang="en-US" altLang="zh-CN" sz="1600" b="1" i="1">
                <a:solidFill>
                  <a:schemeClr val="tx1"/>
                </a:solidFill>
                <a:latin typeface="Times New Roman" panose="02020603050405020304"/>
                <a:ea typeface="Times New Roman" panose="02020603050405020304"/>
              </a:rPr>
              <a:t>Сведения о проведении открытых занятий, мастер-классов, досуговых мероприятий</a:t>
            </a:r>
            <a:endParaRPr lang="en-US" altLang="zh-CN" sz="1600" b="1" i="1">
              <a:solidFill>
                <a:schemeClr val="tx1"/>
              </a:solidFill>
              <a:latin typeface="Times New Roman" panose="02020603050405020304"/>
              <a:ea typeface="Times New Roman" panose="02020603050405020304"/>
            </a:endParaRPr>
          </a:p>
        </p:txBody>
      </p:sp>
      <p:graphicFrame>
        <p:nvGraphicFramePr>
          <p:cNvPr id="4" name="Таблица 3"/>
          <p:cNvGraphicFramePr/>
          <p:nvPr/>
        </p:nvGraphicFramePr>
        <p:xfrm>
          <a:off x="728345" y="734060"/>
          <a:ext cx="9429750" cy="5593715"/>
        </p:xfrm>
        <a:graphic>
          <a:graphicData uri="http://schemas.openxmlformats.org/drawingml/2006/table">
            <a:tbl>
              <a:tblPr/>
              <a:tblGrid>
                <a:gridCol w="2600325"/>
                <a:gridCol w="1704975"/>
                <a:gridCol w="5124450"/>
              </a:tblGrid>
              <a:tr h="0">
                <a:tc>
                  <a:txBody>
                    <a:bodyPr/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SimSun" panose="02010600030101010101" pitchFamily="2" charset="-122"/>
                        </a:rPr>
                        <a:t>Мероприятие</a:t>
                      </a:r>
                      <a:endParaRPr lang="en-US" altLang="zh-CN" sz="1400">
                        <a:latin typeface="Times New Roman" panose="02020603050405020304"/>
                        <a:ea typeface="SimSun" panose="02010600030101010101" pitchFamily="2" charset="-122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SimSun" panose="02010600030101010101" pitchFamily="2" charset="-122"/>
                        </a:rPr>
                        <a:t>ФИО участника</a:t>
                      </a:r>
                      <a:endParaRPr lang="en-US" altLang="zh-CN" sz="1400">
                        <a:latin typeface="Times New Roman" panose="02020603050405020304"/>
                        <a:ea typeface="SimSun" panose="02010600030101010101" pitchFamily="2" charset="-122"/>
                      </a:endParaRPr>
                    </a:p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endParaRPr lang="en-US" altLang="zh-CN" sz="1400">
                        <a:latin typeface="Times New Roman" panose="02020603050405020304"/>
                        <a:ea typeface="SimSun" panose="02010600030101010101" pitchFamily="2" charset="-122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SimSun" panose="02010600030101010101" pitchFamily="2" charset="-122"/>
                        </a:rPr>
                        <a:t>Тема </a:t>
                      </a:r>
                      <a:endParaRPr lang="en-US" altLang="zh-CN" sz="1400">
                        <a:latin typeface="Times New Roman" panose="02020603050405020304"/>
                        <a:ea typeface="SimSun" panose="02010600030101010101" pitchFamily="2" charset="-122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0">
                <a:tc rowSpan="2"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SimSun" panose="02010600030101010101" pitchFamily="2" charset="-122"/>
                        </a:rPr>
                        <a:t>Подведение итогов трудовой четверти</a:t>
                      </a:r>
                      <a:endParaRPr lang="en-US" altLang="zh-CN" sz="1400">
                        <a:latin typeface="Times New Roman" panose="02020603050405020304"/>
                        <a:ea typeface="SimSun" panose="02010600030101010101" pitchFamily="2" charset="-122"/>
                      </a:endParaRPr>
                    </a:p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SimSun" panose="02010600030101010101" pitchFamily="2" charset="-122"/>
                        </a:rPr>
                        <a:t> </a:t>
                      </a:r>
                      <a:endParaRPr lang="en-US" altLang="zh-CN" sz="1400">
                        <a:latin typeface="Times New Roman" panose="02020603050405020304"/>
                        <a:ea typeface="SimSun" panose="02010600030101010101" pitchFamily="2" charset="-122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SimSun" panose="02010600030101010101" pitchFamily="2" charset="-122"/>
                        </a:rPr>
                        <a:t>Наветная Т.Н.</a:t>
                      </a:r>
                      <a:endParaRPr lang="en-US" altLang="zh-CN" sz="1400">
                        <a:latin typeface="Times New Roman" panose="02020603050405020304"/>
                        <a:ea typeface="SimSun" panose="02010600030101010101" pitchFamily="2" charset="-122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SimSun" panose="02010600030101010101" pitchFamily="2" charset="-122"/>
                        </a:rPr>
                        <a:t>Мастер-класс «Съедобные композиции»</a:t>
                      </a:r>
                      <a:endParaRPr lang="en-US" altLang="zh-CN" sz="1400">
                        <a:latin typeface="Times New Roman" panose="02020603050405020304"/>
                        <a:ea typeface="SimSun" panose="02010600030101010101" pitchFamily="2" charset="-122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0">
                <a:tc vMerge="1"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SimSun" panose="02010600030101010101" pitchFamily="2" charset="-122"/>
                        </a:rPr>
                        <a:t>Нелаева М.П.</a:t>
                      </a:r>
                      <a:endParaRPr lang="en-US" altLang="zh-CN" sz="1400">
                        <a:latin typeface="Times New Roman" panose="02020603050405020304"/>
                        <a:ea typeface="SimSun" panose="02010600030101010101" pitchFamily="2" charset="-122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SimSun" panose="02010600030101010101" pitchFamily="2" charset="-122"/>
                        </a:rPr>
                        <a:t>Мастер-класс «Оригами. Салфетки»</a:t>
                      </a:r>
                      <a:endParaRPr lang="en-US" altLang="zh-CN" sz="1400">
                        <a:latin typeface="Times New Roman" panose="02020603050405020304"/>
                        <a:ea typeface="SimSun" panose="02010600030101010101" pitchFamily="2" charset="-122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0">
                <a:tc rowSpan="11"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SimSun" panose="02010600030101010101" pitchFamily="2" charset="-122"/>
                        </a:rPr>
                        <a:t>Месячник дополнительного образования</a:t>
                      </a:r>
                      <a:endParaRPr lang="en-US" altLang="zh-CN" sz="1400">
                        <a:latin typeface="Times New Roman" panose="02020603050405020304"/>
                        <a:ea typeface="SimSun" panose="02010600030101010101" pitchFamily="2" charset="-122"/>
                      </a:endParaRPr>
                    </a:p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SimSun" panose="02010600030101010101" pitchFamily="2" charset="-122"/>
                        </a:rPr>
                        <a:t> </a:t>
                      </a:r>
                      <a:endParaRPr lang="en-US" altLang="zh-CN" sz="1400">
                        <a:latin typeface="Times New Roman" panose="02020603050405020304"/>
                        <a:ea typeface="SimSun" panose="02010600030101010101" pitchFamily="2" charset="-122"/>
                      </a:endParaRPr>
                    </a:p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SimSun" panose="02010600030101010101" pitchFamily="2" charset="-122"/>
                        </a:rPr>
                        <a:t> </a:t>
                      </a:r>
                      <a:endParaRPr lang="en-US" altLang="zh-CN" sz="1400">
                        <a:latin typeface="Times New Roman" panose="02020603050405020304"/>
                        <a:ea typeface="SimSun" panose="02010600030101010101" pitchFamily="2" charset="-122"/>
                      </a:endParaRPr>
                    </a:p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SimSun" panose="02010600030101010101" pitchFamily="2" charset="-122"/>
                        </a:rPr>
                        <a:t> </a:t>
                      </a:r>
                      <a:endParaRPr lang="en-US" altLang="zh-CN" sz="1400">
                        <a:latin typeface="Times New Roman" panose="02020603050405020304"/>
                        <a:ea typeface="SimSun" panose="02010600030101010101" pitchFamily="2" charset="-122"/>
                      </a:endParaRPr>
                    </a:p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SimSun" panose="02010600030101010101" pitchFamily="2" charset="-122"/>
                        </a:rPr>
                        <a:t> </a:t>
                      </a:r>
                      <a:endParaRPr lang="en-US" altLang="zh-CN" sz="1400">
                        <a:latin typeface="Times New Roman" panose="02020603050405020304"/>
                        <a:ea typeface="SimSun" panose="02010600030101010101" pitchFamily="2" charset="-122"/>
                      </a:endParaRPr>
                    </a:p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SimSun" panose="02010600030101010101" pitchFamily="2" charset="-122"/>
                        </a:rPr>
                        <a:t> </a:t>
                      </a:r>
                      <a:endParaRPr lang="en-US" altLang="zh-CN" sz="1400">
                        <a:latin typeface="Times New Roman" panose="02020603050405020304"/>
                        <a:ea typeface="SimSun" panose="02010600030101010101" pitchFamily="2" charset="-122"/>
                      </a:endParaRPr>
                    </a:p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SimSun" panose="02010600030101010101" pitchFamily="2" charset="-122"/>
                        </a:rPr>
                        <a:t> </a:t>
                      </a:r>
                      <a:endParaRPr lang="en-US" altLang="zh-CN" sz="1400">
                        <a:latin typeface="Times New Roman" panose="02020603050405020304"/>
                        <a:ea typeface="SimSun" panose="02010600030101010101" pitchFamily="2" charset="-122"/>
                      </a:endParaRPr>
                    </a:p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SimSun" panose="02010600030101010101" pitchFamily="2" charset="-122"/>
                        </a:rPr>
                        <a:t> </a:t>
                      </a:r>
                      <a:endParaRPr lang="en-US" altLang="zh-CN" sz="1400">
                        <a:latin typeface="Times New Roman" panose="02020603050405020304"/>
                        <a:ea typeface="SimSun" panose="02010600030101010101" pitchFamily="2" charset="-122"/>
                      </a:endParaRPr>
                    </a:p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SimSun" panose="02010600030101010101" pitchFamily="2" charset="-122"/>
                        </a:rPr>
                        <a:t> </a:t>
                      </a:r>
                      <a:endParaRPr lang="en-US" altLang="zh-CN" sz="1400">
                        <a:latin typeface="Times New Roman" panose="02020603050405020304"/>
                        <a:ea typeface="SimSun" panose="02010600030101010101" pitchFamily="2" charset="-122"/>
                      </a:endParaRPr>
                    </a:p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SimSun" panose="02010600030101010101" pitchFamily="2" charset="-122"/>
                        </a:rPr>
                        <a:t> </a:t>
                      </a:r>
                      <a:endParaRPr lang="en-US" altLang="zh-CN" sz="1400">
                        <a:latin typeface="Times New Roman" panose="02020603050405020304"/>
                        <a:ea typeface="SimSun" panose="02010600030101010101" pitchFamily="2" charset="-122"/>
                      </a:endParaRPr>
                    </a:p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SimSun" panose="02010600030101010101" pitchFamily="2" charset="-122"/>
                        </a:rPr>
                        <a:t> </a:t>
                      </a:r>
                      <a:endParaRPr lang="en-US" altLang="zh-CN" sz="1400">
                        <a:latin typeface="Times New Roman" panose="02020603050405020304"/>
                        <a:ea typeface="SimSun" panose="02010600030101010101" pitchFamily="2" charset="-122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SimSun" panose="02010600030101010101" pitchFamily="2" charset="-122"/>
                        </a:rPr>
                        <a:t>Иванова Г.П.</a:t>
                      </a:r>
                      <a:endParaRPr lang="en-US" altLang="zh-CN" sz="1400">
                        <a:latin typeface="Times New Roman" panose="02020603050405020304"/>
                        <a:ea typeface="SimSun" panose="02010600030101010101" pitchFamily="2" charset="-122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SimSun" panose="02010600030101010101" pitchFamily="2" charset="-122"/>
                        </a:rPr>
                        <a:t>Открытое занятие в кружке «Радуга» «Живопись и ее жанры»</a:t>
                      </a:r>
                      <a:endParaRPr lang="en-US" altLang="zh-CN" sz="1400">
                        <a:latin typeface="Times New Roman" panose="02020603050405020304"/>
                        <a:ea typeface="SimSun" panose="02010600030101010101" pitchFamily="2" charset="-122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0">
                <a:tc vMerge="1"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SimSun" panose="02010600030101010101" pitchFamily="2" charset="-122"/>
                        </a:rPr>
                        <a:t>Шкваркина Т.В., Букова Г.К.</a:t>
                      </a:r>
                      <a:endParaRPr lang="en-US" altLang="zh-CN" sz="1400">
                        <a:latin typeface="Times New Roman" panose="02020603050405020304"/>
                        <a:ea typeface="SimSun" panose="02010600030101010101" pitchFamily="2" charset="-122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SimSun" panose="02010600030101010101" pitchFamily="2" charset="-122"/>
                        </a:rPr>
                        <a:t>1. Открытое занятие в кружке «Оркестровый класс»</a:t>
                      </a:r>
                      <a:endParaRPr lang="en-US" altLang="zh-CN" sz="1400">
                        <a:latin typeface="Times New Roman" panose="02020603050405020304"/>
                        <a:ea typeface="SimSun" panose="02010600030101010101" pitchFamily="2" charset="-122"/>
                      </a:endParaRPr>
                    </a:p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SimSun" panose="02010600030101010101" pitchFamily="2" charset="-122"/>
                        </a:rPr>
                        <a:t>2. Воспитательно-досуговое мероприятие «Открытый концерт «Осенний вальс»</a:t>
                      </a:r>
                      <a:endParaRPr lang="en-US" altLang="zh-CN" sz="1400">
                        <a:latin typeface="Times New Roman" panose="02020603050405020304"/>
                        <a:ea typeface="SimSun" panose="02010600030101010101" pitchFamily="2" charset="-122"/>
                      </a:endParaRPr>
                    </a:p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SimSun" panose="02010600030101010101" pitchFamily="2" charset="-122"/>
                        </a:rPr>
                        <a:t>3. Проверочно-досуговое мероприятие «Оркестровый класс»</a:t>
                      </a:r>
                      <a:endParaRPr lang="en-US" altLang="zh-CN" sz="1400">
                        <a:latin typeface="Times New Roman" panose="02020603050405020304"/>
                        <a:ea typeface="SimSun" panose="02010600030101010101" pitchFamily="2" charset="-122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0">
                <a:tc vMerge="1"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SimSun" panose="02010600030101010101" pitchFamily="2" charset="-122"/>
                        </a:rPr>
                        <a:t>Ушакова Г.П.</a:t>
                      </a:r>
                      <a:endParaRPr lang="en-US" altLang="zh-CN" sz="1400">
                        <a:latin typeface="Times New Roman" panose="02020603050405020304"/>
                        <a:ea typeface="SimSun" panose="02010600030101010101" pitchFamily="2" charset="-122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SimSun" panose="02010600030101010101" pitchFamily="2" charset="-122"/>
                        </a:rPr>
                        <a:t>Открытое занятие в кружке «Фортепиано» по музыкальной грамоте</a:t>
                      </a:r>
                      <a:endParaRPr lang="en-US" altLang="zh-CN" sz="1400">
                        <a:latin typeface="Times New Roman" panose="02020603050405020304"/>
                        <a:ea typeface="SimSun" panose="02010600030101010101" pitchFamily="2" charset="-122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0">
                <a:tc vMerge="1"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SimSun" panose="02010600030101010101" pitchFamily="2" charset="-122"/>
                        </a:rPr>
                        <a:t>Кузахмедова Р.И.</a:t>
                      </a:r>
                      <a:endParaRPr lang="en-US" altLang="zh-CN" sz="1400">
                        <a:latin typeface="Times New Roman" panose="02020603050405020304"/>
                        <a:ea typeface="SimSun" panose="02010600030101010101" pitchFamily="2" charset="-122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SimSun" panose="02010600030101010101" pitchFamily="2" charset="-122"/>
                        </a:rPr>
                        <a:t>Открытое занятие в кружке «Фортепиано»</a:t>
                      </a:r>
                      <a:endParaRPr lang="en-US" altLang="zh-CN" sz="1400">
                        <a:latin typeface="Times New Roman" panose="02020603050405020304"/>
                        <a:ea typeface="SimSun" panose="02010600030101010101" pitchFamily="2" charset="-122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0">
                <a:tc vMerge="1"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SimSun" panose="02010600030101010101" pitchFamily="2" charset="-122"/>
                        </a:rPr>
                        <a:t>Колпакова Н.А.</a:t>
                      </a:r>
                      <a:endParaRPr lang="en-US" altLang="zh-CN" sz="1400">
                        <a:latin typeface="Times New Roman" panose="02020603050405020304"/>
                        <a:ea typeface="SimSun" panose="02010600030101010101" pitchFamily="2" charset="-122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SimSun" panose="02010600030101010101" pitchFamily="2" charset="-122"/>
                        </a:rPr>
                        <a:t>Мастер-класс для обучающихся кружка «Творческая студия» по теме «Нетрадиционные техники рисования»</a:t>
                      </a:r>
                      <a:endParaRPr lang="en-US" altLang="zh-CN" sz="1400">
                        <a:latin typeface="Times New Roman" panose="02020603050405020304"/>
                        <a:ea typeface="SimSun" panose="02010600030101010101" pitchFamily="2" charset="-122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0">
                <a:tc vMerge="1"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SimSun" panose="02010600030101010101" pitchFamily="2" charset="-122"/>
                        </a:rPr>
                        <a:t>Шарапова О.Н.</a:t>
                      </a:r>
                      <a:endParaRPr lang="en-US" altLang="zh-CN" sz="1400">
                        <a:latin typeface="Times New Roman" panose="02020603050405020304"/>
                        <a:ea typeface="SimSun" panose="02010600030101010101" pitchFamily="2" charset="-122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SimSun" panose="02010600030101010101" pitchFamily="2" charset="-122"/>
                        </a:rPr>
                        <a:t>Открытое занятие в кружке «Вокал»</a:t>
                      </a:r>
                      <a:endParaRPr lang="en-US" altLang="zh-CN" sz="1400">
                        <a:latin typeface="Times New Roman" panose="02020603050405020304"/>
                        <a:ea typeface="SimSun" panose="02010600030101010101" pitchFamily="2" charset="-122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0">
                <a:tc vMerge="1"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SimSun" panose="02010600030101010101" pitchFamily="2" charset="-122"/>
                        </a:rPr>
                        <a:t>Завершинская Н.Ю., Рыжикова И.Р.</a:t>
                      </a:r>
                      <a:endParaRPr lang="en-US" altLang="zh-CN" sz="1400">
                        <a:latin typeface="Times New Roman" panose="02020603050405020304"/>
                        <a:ea typeface="SimSun" panose="02010600030101010101" pitchFamily="2" charset="-122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SimSun" panose="02010600030101010101" pitchFamily="2" charset="-122"/>
                        </a:rPr>
                        <a:t>Воспитательно-досуговое мероприятие «Викторина «Музыка и время»</a:t>
                      </a:r>
                      <a:endParaRPr lang="en-US" altLang="zh-CN" sz="1400">
                        <a:latin typeface="Times New Roman" panose="02020603050405020304"/>
                        <a:ea typeface="SimSun" panose="02010600030101010101" pitchFamily="2" charset="-122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0">
                <a:tc vMerge="1"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SimSun" panose="02010600030101010101" pitchFamily="2" charset="-122"/>
                        </a:rPr>
                        <a:t>Нелаева М.П.</a:t>
                      </a:r>
                      <a:endParaRPr lang="en-US" altLang="zh-CN" sz="1400">
                        <a:latin typeface="Times New Roman" panose="02020603050405020304"/>
                        <a:ea typeface="SimSun" panose="02010600030101010101" pitchFamily="2" charset="-122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SimSun" panose="02010600030101010101" pitchFamily="2" charset="-122"/>
                        </a:rPr>
                        <a:t>Открытое занятие в кружке «Оригами» по теме «Осень золотая»</a:t>
                      </a:r>
                      <a:endParaRPr lang="en-US" altLang="zh-CN" sz="1400">
                        <a:latin typeface="Times New Roman" panose="02020603050405020304"/>
                        <a:ea typeface="SimSun" panose="02010600030101010101" pitchFamily="2" charset="-122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0">
                <a:tc vMerge="1"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SimSun" panose="02010600030101010101" pitchFamily="2" charset="-122"/>
                        </a:rPr>
                        <a:t>Кострюкова Т.С. </a:t>
                      </a:r>
                      <a:endParaRPr lang="en-US" altLang="zh-CN" sz="1400">
                        <a:latin typeface="Times New Roman" panose="02020603050405020304"/>
                        <a:ea typeface="SimSun" panose="02010600030101010101" pitchFamily="2" charset="-122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SimSun" panose="02010600030101010101" pitchFamily="2" charset="-122"/>
                        </a:rPr>
                        <a:t>Открытое занятие в кружке «Гитара» по теме «Работа над пьесами, этюдами»</a:t>
                      </a:r>
                      <a:endParaRPr lang="en-US" altLang="zh-CN" sz="1400">
                        <a:latin typeface="Times New Roman" panose="02020603050405020304"/>
                        <a:ea typeface="SimSun" panose="02010600030101010101" pitchFamily="2" charset="-122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0">
                <a:tc vMerge="1"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SimSun" panose="02010600030101010101" pitchFamily="2" charset="-122"/>
                        </a:rPr>
                        <a:t>Дубовицкая М.Е.</a:t>
                      </a:r>
                      <a:endParaRPr lang="en-US" altLang="zh-CN" sz="1400">
                        <a:latin typeface="Times New Roman" panose="02020603050405020304"/>
                        <a:ea typeface="SimSun" panose="02010600030101010101" pitchFamily="2" charset="-122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SimSun" panose="02010600030101010101" pitchFamily="2" charset="-122"/>
                        </a:rPr>
                        <a:t>Открытое занятие в кружке «Фортепиано»</a:t>
                      </a:r>
                      <a:endParaRPr lang="en-US" altLang="zh-CN" sz="1400">
                        <a:latin typeface="Times New Roman" panose="02020603050405020304"/>
                        <a:ea typeface="SimSun" panose="02010600030101010101" pitchFamily="2" charset="-122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0">
                <a:tc vMerge="1"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SimSun" panose="02010600030101010101" pitchFamily="2" charset="-122"/>
                        </a:rPr>
                        <a:t>Мальцева А.С.</a:t>
                      </a:r>
                      <a:endParaRPr lang="en-US" altLang="zh-CN" sz="1400">
                        <a:latin typeface="Times New Roman" panose="02020603050405020304"/>
                        <a:ea typeface="SimSun" panose="02010600030101010101" pitchFamily="2" charset="-122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SimSun" panose="02010600030101010101" pitchFamily="2" charset="-122"/>
                        </a:rPr>
                        <a:t>Открытое занятие в кружке «Ритмика. Основы хореографии»</a:t>
                      </a:r>
                      <a:endParaRPr lang="en-US" altLang="zh-CN" sz="1400">
                        <a:latin typeface="Times New Roman" panose="02020603050405020304"/>
                        <a:ea typeface="SimSun" panose="02010600030101010101" pitchFamily="2" charset="-122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Текстовое поле 1"/>
          <p:cNvSpPr txBox="1"/>
          <p:nvPr/>
        </p:nvSpPr>
        <p:spPr>
          <a:xfrm>
            <a:off x="314960" y="255270"/>
            <a:ext cx="9570720" cy="371475"/>
          </a:xfrm>
          <a:prstGeom prst="rect">
            <a:avLst/>
          </a:prstGeom>
        </p:spPr>
        <p:txBody>
          <a:bodyPr wrap="square">
            <a:spAutoFit/>
          </a:bodyPr>
          <a:p>
            <a:pPr algn="ctr" defTabSz="266700">
              <a:lnSpc>
                <a:spcPct val="114000"/>
              </a:lnSpc>
            </a:pPr>
            <a:r>
              <a:rPr lang="en-US" altLang="zh-CN" sz="1600" b="1" i="1">
                <a:solidFill>
                  <a:schemeClr val="tx1"/>
                </a:solidFill>
                <a:latin typeface="Times New Roman" panose="02020603050405020304"/>
                <a:ea typeface="Times New Roman" panose="02020603050405020304"/>
              </a:rPr>
              <a:t>Сведения о проведении открытых занятий, мастер-классов, досуговых мероприятий</a:t>
            </a:r>
            <a:endParaRPr lang="en-US" altLang="zh-CN" sz="1600" b="1" i="1">
              <a:solidFill>
                <a:schemeClr val="tx1"/>
              </a:solidFill>
              <a:latin typeface="Times New Roman" panose="02020603050405020304"/>
              <a:ea typeface="Times New Roman" panose="02020603050405020304"/>
            </a:endParaRPr>
          </a:p>
        </p:txBody>
      </p:sp>
      <p:graphicFrame>
        <p:nvGraphicFramePr>
          <p:cNvPr id="3" name="Таблица 2"/>
          <p:cNvGraphicFramePr/>
          <p:nvPr/>
        </p:nvGraphicFramePr>
        <p:xfrm>
          <a:off x="719455" y="1029970"/>
          <a:ext cx="9429750" cy="0"/>
        </p:xfrm>
        <a:graphic>
          <a:graphicData uri="http://schemas.openxmlformats.org/drawingml/2006/table">
            <a:tbl>
              <a:tblPr/>
              <a:tblGrid>
                <a:gridCol w="2600325"/>
                <a:gridCol w="1704975"/>
                <a:gridCol w="5124450"/>
              </a:tblGrid>
              <a:tr h="0">
                <a:tc rowSpan="6"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SimSun" panose="02010600030101010101" pitchFamily="2" charset="-122"/>
                        </a:rPr>
                        <a:t>Мероприятие для родителей</a:t>
                      </a:r>
                      <a:endParaRPr lang="en-US" altLang="zh-CN" sz="1400">
                        <a:latin typeface="Times New Roman" panose="02020603050405020304"/>
                        <a:ea typeface="SimSun" panose="02010600030101010101" pitchFamily="2" charset="-122"/>
                      </a:endParaRPr>
                    </a:p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SimSun" panose="02010600030101010101" pitchFamily="2" charset="-122"/>
                        </a:rPr>
                        <a:t> </a:t>
                      </a:r>
                      <a:endParaRPr lang="en-US" altLang="zh-CN" sz="1400">
                        <a:latin typeface="Times New Roman" panose="02020603050405020304"/>
                        <a:ea typeface="SimSun" panose="02010600030101010101" pitchFamily="2" charset="-122"/>
                      </a:endParaRPr>
                    </a:p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SimSun" panose="02010600030101010101" pitchFamily="2" charset="-122"/>
                        </a:rPr>
                        <a:t> </a:t>
                      </a:r>
                      <a:endParaRPr lang="en-US" altLang="zh-CN" sz="1400">
                        <a:latin typeface="Times New Roman" panose="02020603050405020304"/>
                        <a:ea typeface="SimSun" panose="02010600030101010101" pitchFamily="2" charset="-122"/>
                      </a:endParaRPr>
                    </a:p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SimSun" panose="02010600030101010101" pitchFamily="2" charset="-122"/>
                        </a:rPr>
                        <a:t> </a:t>
                      </a:r>
                      <a:endParaRPr lang="en-US" altLang="zh-CN" sz="1400">
                        <a:latin typeface="Times New Roman" panose="02020603050405020304"/>
                        <a:ea typeface="SimSun" panose="02010600030101010101" pitchFamily="2" charset="-122"/>
                      </a:endParaRPr>
                    </a:p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SimSun" panose="02010600030101010101" pitchFamily="2" charset="-122"/>
                        </a:rPr>
                        <a:t> </a:t>
                      </a:r>
                      <a:endParaRPr lang="en-US" altLang="zh-CN" sz="1400">
                        <a:latin typeface="Times New Roman" panose="02020603050405020304"/>
                        <a:ea typeface="SimSun" panose="02010600030101010101" pitchFamily="2" charset="-122"/>
                      </a:endParaRPr>
                    </a:p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SimSun" panose="02010600030101010101" pitchFamily="2" charset="-122"/>
                        </a:rPr>
                        <a:t> </a:t>
                      </a:r>
                      <a:endParaRPr lang="en-US" altLang="zh-CN" sz="1400">
                        <a:latin typeface="Times New Roman" panose="02020603050405020304"/>
                        <a:ea typeface="SimSun" panose="02010600030101010101" pitchFamily="2" charset="-122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SimSun" panose="02010600030101010101" pitchFamily="2" charset="-122"/>
                        </a:rPr>
                        <a:t>Мальцева А.С.</a:t>
                      </a:r>
                      <a:endParaRPr lang="en-US" altLang="zh-CN" sz="1400">
                        <a:latin typeface="Times New Roman" panose="02020603050405020304"/>
                        <a:ea typeface="SimSun" panose="02010600030101010101" pitchFamily="2" charset="-122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SimSun" panose="02010600030101010101" pitchFamily="2" charset="-122"/>
                        </a:rPr>
                        <a:t>Открытое занятие для родителей обучающихся кружка «Ритмика. Основы хореографии»</a:t>
                      </a:r>
                      <a:endParaRPr lang="en-US" altLang="zh-CN" sz="1400">
                        <a:latin typeface="Times New Roman" panose="02020603050405020304"/>
                        <a:ea typeface="SimSun" panose="02010600030101010101" pitchFamily="2" charset="-122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0">
                <a:tc vMerge="1"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SimSun" panose="02010600030101010101" pitchFamily="2" charset="-122"/>
                        </a:rPr>
                        <a:t>Завершинская Н.Ю.</a:t>
                      </a:r>
                      <a:endParaRPr lang="en-US" altLang="zh-CN" sz="1400">
                        <a:latin typeface="Times New Roman" panose="02020603050405020304"/>
                        <a:ea typeface="SimSun" panose="02010600030101010101" pitchFamily="2" charset="-122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SimSun" panose="02010600030101010101" pitchFamily="2" charset="-122"/>
                        </a:rPr>
                        <a:t>Открытое мероприятие для родителей обучающихся кружка «Фортепиано»  </a:t>
                      </a:r>
                      <a:r>
                        <a:rPr lang="en-US" altLang="zh-CN" sz="1400">
                          <a:latin typeface="Times New Roman" panose="02020603050405020304"/>
                          <a:ea typeface="SimSun" panose="02010600030101010101" pitchFamily="2" charset="-122"/>
                        </a:rPr>
                        <a:t>- концерт и игровая программа «Предновогоднее настроение»</a:t>
                      </a:r>
                      <a:endParaRPr lang="en-US" altLang="zh-CN" sz="1400">
                        <a:latin typeface="Times New Roman" panose="02020603050405020304"/>
                        <a:ea typeface="SimSun" panose="02010600030101010101" pitchFamily="2" charset="-122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0">
                <a:tc vMerge="1"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SimSun" panose="02010600030101010101" pitchFamily="2" charset="-122"/>
                        </a:rPr>
                        <a:t>Ушакова Г.П,, Кузахмедова Р.И.</a:t>
                      </a:r>
                      <a:endParaRPr lang="en-US" altLang="zh-CN" sz="1400">
                        <a:latin typeface="Times New Roman" panose="02020603050405020304"/>
                        <a:ea typeface="SimSun" panose="02010600030101010101" pitchFamily="2" charset="-122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SimSun" panose="02010600030101010101" pitchFamily="2" charset="-122"/>
                        </a:rPr>
                        <a:t>Открытое мероприятие для родителей обучающихся кружка «Фортепиано»  </a:t>
                      </a:r>
                      <a:r>
                        <a:rPr lang="en-US" altLang="zh-CN" sz="1400">
                          <a:latin typeface="Times New Roman" panose="02020603050405020304"/>
                          <a:ea typeface="SimSun" panose="02010600030101010101" pitchFamily="2" charset="-122"/>
                        </a:rPr>
                        <a:t>«Посвящение в первоклассники»</a:t>
                      </a:r>
                      <a:endParaRPr lang="en-US" altLang="zh-CN" sz="1400">
                        <a:latin typeface="Times New Roman" panose="02020603050405020304"/>
                        <a:ea typeface="SimSun" panose="02010600030101010101" pitchFamily="2" charset="-122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0">
                <a:tc vMerge="1"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SimSun" panose="02010600030101010101" pitchFamily="2" charset="-122"/>
                        </a:rPr>
                        <a:t>Рыжикова И.Р.</a:t>
                      </a:r>
                      <a:endParaRPr lang="en-US" altLang="zh-CN" sz="1400">
                        <a:latin typeface="Times New Roman" panose="02020603050405020304"/>
                        <a:ea typeface="SimSun" panose="02010600030101010101" pitchFamily="2" charset="-122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SimSun" panose="02010600030101010101" pitchFamily="2" charset="-122"/>
                        </a:rPr>
                        <a:t>Концерт для родителей обучающихся кружка «Фортепиано» по теме «Танцы, марши и другое» </a:t>
                      </a:r>
                      <a:endParaRPr lang="en-US" altLang="zh-CN" sz="1400">
                        <a:latin typeface="Times New Roman" panose="02020603050405020304"/>
                        <a:ea typeface="SimSun" panose="02010600030101010101" pitchFamily="2" charset="-122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0">
                <a:tc vMerge="1"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SimSun" panose="02010600030101010101" pitchFamily="2" charset="-122"/>
                        </a:rPr>
                        <a:t>Иванова Г.П.</a:t>
                      </a:r>
                      <a:endParaRPr lang="en-US" altLang="zh-CN" sz="1400">
                        <a:latin typeface="Times New Roman" panose="02020603050405020304"/>
                        <a:ea typeface="SimSun" panose="02010600030101010101" pitchFamily="2" charset="-122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Times New Roman" panose="02020603050405020304"/>
                        <a:buAutoNum type="arabicPeriod"/>
                      </a:pPr>
                      <a:r>
                        <a:rPr lang="en-US" altLang="zh-CN" sz="1400">
                          <a:latin typeface="Times New Roman" panose="02020603050405020304"/>
                          <a:ea typeface="SimSun" panose="02010600030101010101" pitchFamily="2" charset="-122"/>
                        </a:rPr>
                        <a:t>Открытки ко Дню матери</a:t>
                      </a:r>
                      <a:endParaRPr lang="en-US" altLang="zh-CN" sz="1400">
                        <a:latin typeface="Times New Roman" panose="02020603050405020304"/>
                        <a:ea typeface="SimSun" panose="02010600030101010101" pitchFamily="2" charset="-122"/>
                      </a:endParaRPr>
                    </a:p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Times New Roman" panose="02020603050405020304"/>
                        <a:buAutoNum type="arabicPeriod"/>
                      </a:pPr>
                      <a:r>
                        <a:rPr lang="en-US" altLang="zh-CN" sz="1400">
                          <a:latin typeface="Times New Roman" panose="02020603050405020304"/>
                          <a:ea typeface="SimSun" panose="02010600030101010101" pitchFamily="2" charset="-122"/>
                        </a:rPr>
                        <a:t>Открытки к Новому году</a:t>
                      </a:r>
                      <a:endParaRPr lang="en-US" altLang="zh-CN" sz="1400">
                        <a:latin typeface="Times New Roman" panose="02020603050405020304"/>
                        <a:ea typeface="SimSun" panose="02010600030101010101" pitchFamily="2" charset="-122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0">
                <a:tc vMerge="1"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SimSun" panose="02010600030101010101" pitchFamily="2" charset="-122"/>
                        </a:rPr>
                        <a:t>Дубовицкая М.Е., Кострюкова Т.С.</a:t>
                      </a:r>
                      <a:endParaRPr lang="en-US" altLang="zh-CN" sz="1400">
                        <a:latin typeface="Times New Roman" panose="02020603050405020304"/>
                        <a:ea typeface="SimSun" panose="02010600030101010101" pitchFamily="2" charset="-122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SimSun" panose="02010600030101010101" pitchFamily="2" charset="-122"/>
                        </a:rPr>
                        <a:t>1. Музыкальные видео-поздравления для пап «С Днем отца»</a:t>
                      </a:r>
                      <a:endParaRPr lang="en-US" altLang="zh-CN" sz="1400">
                        <a:latin typeface="Times New Roman" panose="02020603050405020304"/>
                        <a:ea typeface="SimSun" panose="02010600030101010101" pitchFamily="2" charset="-122"/>
                      </a:endParaRPr>
                    </a:p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SimSun" panose="02010600030101010101" pitchFamily="2" charset="-122"/>
                        </a:rPr>
                        <a:t>2. Видео-концерт, посвященный Дню матери</a:t>
                      </a:r>
                      <a:endParaRPr lang="en-US" altLang="zh-CN" sz="1400">
                        <a:latin typeface="Times New Roman" panose="02020603050405020304"/>
                        <a:ea typeface="SimSun" panose="02010600030101010101" pitchFamily="2" charset="-122"/>
                      </a:endParaRPr>
                    </a:p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SimSun" panose="02010600030101010101" pitchFamily="2" charset="-122"/>
                        </a:rPr>
                        <a:t>3. Концерт «Здравствуй, Новый год»</a:t>
                      </a:r>
                      <a:endParaRPr lang="en-US" altLang="zh-CN" sz="1400">
                        <a:latin typeface="Times New Roman" panose="02020603050405020304"/>
                        <a:ea typeface="SimSun" panose="02010600030101010101" pitchFamily="2" charset="-122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Текстовое поле 1"/>
          <p:cNvSpPr txBox="1"/>
          <p:nvPr/>
        </p:nvSpPr>
        <p:spPr>
          <a:xfrm>
            <a:off x="314960" y="174625"/>
            <a:ext cx="9570720" cy="371475"/>
          </a:xfrm>
          <a:prstGeom prst="rect">
            <a:avLst/>
          </a:prstGeom>
        </p:spPr>
        <p:txBody>
          <a:bodyPr wrap="square">
            <a:spAutoFit/>
          </a:bodyPr>
          <a:p>
            <a:pPr algn="ctr" defTabSz="266700">
              <a:lnSpc>
                <a:spcPct val="114000"/>
              </a:lnSpc>
            </a:pPr>
            <a:r>
              <a:rPr lang="en-US" altLang="zh-CN" sz="1600" b="1" i="1">
                <a:solidFill>
                  <a:schemeClr val="tx1"/>
                </a:solidFill>
                <a:latin typeface="Times New Roman" panose="02020603050405020304"/>
                <a:ea typeface="Times New Roman" panose="02020603050405020304"/>
              </a:rPr>
              <a:t>Сведения о проведении открытых занятий, мастер-классов, досуговых мероприятий</a:t>
            </a:r>
            <a:endParaRPr lang="en-US" altLang="zh-CN" sz="1600" b="1" i="1">
              <a:solidFill>
                <a:schemeClr val="tx1"/>
              </a:solidFill>
              <a:latin typeface="Times New Roman" panose="02020603050405020304"/>
              <a:ea typeface="Times New Roman" panose="02020603050405020304"/>
            </a:endParaRPr>
          </a:p>
        </p:txBody>
      </p:sp>
      <p:graphicFrame>
        <p:nvGraphicFramePr>
          <p:cNvPr id="4" name="Таблица 3"/>
          <p:cNvGraphicFramePr/>
          <p:nvPr/>
        </p:nvGraphicFramePr>
        <p:xfrm>
          <a:off x="617220" y="545973"/>
          <a:ext cx="10043795" cy="6040120"/>
        </p:xfrm>
        <a:graphic>
          <a:graphicData uri="http://schemas.openxmlformats.org/drawingml/2006/table">
            <a:tbl>
              <a:tblPr/>
              <a:tblGrid>
                <a:gridCol w="2106930"/>
                <a:gridCol w="1362710"/>
                <a:gridCol w="6574155"/>
              </a:tblGrid>
              <a:tr h="424180">
                <a:tc rowSpan="7"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200">
                          <a:latin typeface="Times New Roman" panose="02020603050405020304"/>
                          <a:ea typeface="SimSun" panose="02010600030101010101" pitchFamily="2" charset="-122"/>
                        </a:rPr>
                        <a:t>Внеклассное мероприятие</a:t>
                      </a:r>
                      <a:endParaRPr lang="en-US" altLang="zh-CN" sz="1200">
                        <a:latin typeface="Times New Roman" panose="02020603050405020304"/>
                        <a:ea typeface="SimSun" panose="02010600030101010101" pitchFamily="2" charset="-122"/>
                      </a:endParaRPr>
                    </a:p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200">
                          <a:latin typeface="Times New Roman" panose="02020603050405020304"/>
                          <a:ea typeface="SimSun" panose="02010600030101010101" pitchFamily="2" charset="-122"/>
                        </a:rPr>
                        <a:t> </a:t>
                      </a:r>
                      <a:endParaRPr lang="en-US" altLang="zh-CN" sz="1200">
                        <a:latin typeface="Times New Roman" panose="02020603050405020304"/>
                        <a:ea typeface="SimSun" panose="02010600030101010101" pitchFamily="2" charset="-122"/>
                      </a:endParaRPr>
                    </a:p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200">
                          <a:latin typeface="Times New Roman" panose="02020603050405020304"/>
                          <a:ea typeface="SimSun" panose="02010600030101010101" pitchFamily="2" charset="-122"/>
                        </a:rPr>
                        <a:t> </a:t>
                      </a:r>
                      <a:endParaRPr lang="en-US" altLang="zh-CN" sz="1200">
                        <a:latin typeface="Times New Roman" panose="02020603050405020304"/>
                        <a:ea typeface="SimSun" panose="02010600030101010101" pitchFamily="2" charset="-122"/>
                      </a:endParaRPr>
                    </a:p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200">
                          <a:latin typeface="Times New Roman" panose="02020603050405020304"/>
                          <a:ea typeface="SimSun" panose="02010600030101010101" pitchFamily="2" charset="-122"/>
                        </a:rPr>
                        <a:t> </a:t>
                      </a:r>
                      <a:endParaRPr lang="en-US" altLang="zh-CN" sz="1200">
                        <a:latin typeface="Times New Roman" panose="02020603050405020304"/>
                        <a:ea typeface="SimSun" panose="02010600030101010101" pitchFamily="2" charset="-122"/>
                      </a:endParaRPr>
                    </a:p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200">
                          <a:latin typeface="Times New Roman" panose="02020603050405020304"/>
                          <a:ea typeface="SimSun" panose="02010600030101010101" pitchFamily="2" charset="-122"/>
                        </a:rPr>
                        <a:t> </a:t>
                      </a:r>
                      <a:endParaRPr lang="en-US" altLang="zh-CN" sz="1200">
                        <a:latin typeface="Times New Roman" panose="02020603050405020304"/>
                        <a:ea typeface="SimSun" panose="02010600030101010101" pitchFamily="2" charset="-122"/>
                      </a:endParaRPr>
                    </a:p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200">
                          <a:latin typeface="Times New Roman" panose="02020603050405020304"/>
                          <a:ea typeface="SimSun" panose="02010600030101010101" pitchFamily="2" charset="-122"/>
                        </a:rPr>
                        <a:t> </a:t>
                      </a:r>
                      <a:endParaRPr lang="en-US" altLang="zh-CN" sz="1200">
                        <a:latin typeface="Times New Roman" panose="02020603050405020304"/>
                        <a:ea typeface="SimSun" panose="02010600030101010101" pitchFamily="2" charset="-122"/>
                      </a:endParaRPr>
                    </a:p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200">
                          <a:latin typeface="Times New Roman" panose="02020603050405020304"/>
                          <a:ea typeface="SimSun" panose="02010600030101010101" pitchFamily="2" charset="-122"/>
                        </a:rPr>
                        <a:t> </a:t>
                      </a:r>
                      <a:endParaRPr lang="en-US" altLang="zh-CN" sz="1200">
                        <a:latin typeface="Times New Roman" panose="02020603050405020304"/>
                        <a:ea typeface="SimSun" panose="02010600030101010101" pitchFamily="2" charset="-122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200">
                          <a:latin typeface="Times New Roman" panose="02020603050405020304"/>
                          <a:ea typeface="SimSun" panose="02010600030101010101" pitchFamily="2" charset="-122"/>
                        </a:rPr>
                        <a:t>Кострюкова Т.С., Дубовицкая М.Е.</a:t>
                      </a:r>
                      <a:endParaRPr lang="en-US" altLang="zh-CN" sz="1200">
                        <a:latin typeface="Times New Roman" panose="02020603050405020304"/>
                        <a:ea typeface="SimSun" panose="02010600030101010101" pitchFamily="2" charset="-122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200">
                          <a:latin typeface="Times New Roman" panose="02020603050405020304"/>
                          <a:ea typeface="SimSun" panose="02010600030101010101" pitchFamily="2" charset="-122"/>
                        </a:rPr>
                        <a:t>1. Музыкальная викторина «Угадай музыкальный инструмент» для обучающихся кружков «Гитара», «Фортепиано»</a:t>
                      </a:r>
                      <a:endParaRPr lang="en-US" altLang="zh-CN" sz="1200">
                        <a:latin typeface="Times New Roman" panose="02020603050405020304"/>
                        <a:ea typeface="SimSun" panose="02010600030101010101" pitchFamily="2" charset="-122"/>
                      </a:endParaRPr>
                    </a:p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200">
                          <a:latin typeface="Times New Roman" panose="02020603050405020304"/>
                          <a:ea typeface="SimSun" panose="02010600030101010101" pitchFamily="2" charset="-122"/>
                        </a:rPr>
                        <a:t>2. Новогодний огонек «Здравствуй, здравствуй, Новый год»</a:t>
                      </a:r>
                      <a:endParaRPr lang="en-US" altLang="zh-CN" sz="1200">
                        <a:latin typeface="Times New Roman" panose="02020603050405020304"/>
                        <a:ea typeface="SimSun" panose="02010600030101010101" pitchFamily="2" charset="-122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1273175">
                <a:tc vMerge="1"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200">
                          <a:latin typeface="Times New Roman" panose="02020603050405020304"/>
                          <a:ea typeface="SimSun" panose="02010600030101010101" pitchFamily="2" charset="-122"/>
                        </a:rPr>
                        <a:t>Шкваркина Т.В., Букова Г.К.</a:t>
                      </a:r>
                      <a:endParaRPr lang="en-US" altLang="zh-CN" sz="1200">
                        <a:latin typeface="Times New Roman" panose="02020603050405020304"/>
                        <a:ea typeface="SimSun" panose="02010600030101010101" pitchFamily="2" charset="-122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just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Times New Roman" panose="02020603050405020304"/>
                        <a:buAutoNum type="arabicPeriod"/>
                      </a:pPr>
                      <a:r>
                        <a:rPr lang="en-US" altLang="zh-CN" sz="1200">
                          <a:latin typeface="Times New Roman" panose="02020603050405020304"/>
                          <a:ea typeface="SimSun" panose="02010600030101010101" pitchFamily="2" charset="-122"/>
                        </a:rPr>
                        <a:t>Концерт «Осенний вальс».</a:t>
                      </a:r>
                      <a:endParaRPr lang="en-US" altLang="zh-CN" sz="1200">
                        <a:latin typeface="Times New Roman" panose="02020603050405020304"/>
                        <a:ea typeface="SimSun" panose="02010600030101010101" pitchFamily="2" charset="-122"/>
                      </a:endParaRPr>
                    </a:p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200">
                          <a:latin typeface="Times New Roman" panose="02020603050405020304"/>
                          <a:ea typeface="SimSun" panose="02010600030101010101" pitchFamily="2" charset="-122"/>
                        </a:rPr>
                        <a:t>2. Проверочно-досуговое мероприятие для обучающихся кружка «Оркестровый класс».</a:t>
                      </a:r>
                      <a:endParaRPr lang="en-US" altLang="zh-CN" sz="1200">
                        <a:latin typeface="Times New Roman" panose="02020603050405020304"/>
                        <a:ea typeface="SimSun" panose="02010600030101010101" pitchFamily="2" charset="-122"/>
                      </a:endParaRPr>
                    </a:p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200">
                          <a:latin typeface="Times New Roman" panose="02020603050405020304"/>
                          <a:ea typeface="SimSun" panose="02010600030101010101" pitchFamily="2" charset="-122"/>
                        </a:rPr>
                        <a:t>3. Онлайн-викторина для обучающихся 1 года обучения кружка «Оркестровый класс».</a:t>
                      </a:r>
                      <a:endParaRPr lang="en-US" altLang="zh-CN" sz="1200">
                        <a:latin typeface="Times New Roman" panose="02020603050405020304"/>
                        <a:ea typeface="SimSun" panose="02010600030101010101" pitchFamily="2" charset="-122"/>
                      </a:endParaRPr>
                    </a:p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200">
                          <a:latin typeface="Times New Roman" panose="02020603050405020304"/>
                          <a:ea typeface="SimSun" panose="02010600030101010101" pitchFamily="2" charset="-122"/>
                        </a:rPr>
                        <a:t>4. Командная игра для обучающихся 1 года обучения кружка «Оркестровый класс» на определение всесторонних знаний в области музыкального искусства. </a:t>
                      </a:r>
                      <a:endParaRPr lang="en-US" altLang="zh-CN" sz="1200">
                        <a:latin typeface="Times New Roman" panose="02020603050405020304"/>
                        <a:ea typeface="SimSun" panose="02010600030101010101" pitchFamily="2" charset="-122"/>
                      </a:endParaRPr>
                    </a:p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200">
                          <a:latin typeface="Times New Roman" panose="02020603050405020304"/>
                          <a:ea typeface="SimSun" panose="02010600030101010101" pitchFamily="2" charset="-122"/>
                        </a:rPr>
                        <a:t>5. Концерт обучающихся и педагогов кружка «Оркестровый класс».</a:t>
                      </a:r>
                      <a:endParaRPr lang="en-US" altLang="zh-CN" sz="1200">
                        <a:latin typeface="Times New Roman" panose="02020603050405020304"/>
                        <a:ea typeface="SimSun" panose="02010600030101010101" pitchFamily="2" charset="-122"/>
                      </a:endParaRPr>
                    </a:p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200">
                          <a:latin typeface="Times New Roman" panose="02020603050405020304"/>
                          <a:ea typeface="SimSun" panose="02010600030101010101" pitchFamily="2" charset="-122"/>
                        </a:rPr>
                        <a:t>6. Новогодний огонек.</a:t>
                      </a:r>
                      <a:endParaRPr lang="en-US" altLang="zh-CN" sz="1200">
                        <a:latin typeface="Times New Roman" panose="02020603050405020304"/>
                        <a:ea typeface="SimSun" panose="02010600030101010101" pitchFamily="2" charset="-122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565785">
                <a:tc vMerge="1"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200">
                          <a:latin typeface="Times New Roman" panose="02020603050405020304"/>
                          <a:ea typeface="SimSun" panose="02010600030101010101" pitchFamily="2" charset="-122"/>
                        </a:rPr>
                        <a:t>Завершинская Н.Ю.</a:t>
                      </a:r>
                      <a:endParaRPr lang="en-US" altLang="zh-CN" sz="1200">
                        <a:latin typeface="Times New Roman" panose="02020603050405020304"/>
                        <a:ea typeface="SimSun" panose="02010600030101010101" pitchFamily="2" charset="-122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200">
                          <a:latin typeface="Times New Roman" panose="02020603050405020304"/>
                          <a:ea typeface="SimSun" panose="02010600030101010101" pitchFamily="2" charset="-122"/>
                        </a:rPr>
                        <a:t>1. Внеклассное мероприятие к юбилею С. Прокофьева.</a:t>
                      </a:r>
                      <a:endParaRPr lang="en-US" altLang="zh-CN" sz="1200">
                        <a:latin typeface="Times New Roman" panose="02020603050405020304"/>
                        <a:ea typeface="SimSun" panose="02010600030101010101" pitchFamily="2" charset="-122"/>
                      </a:endParaRPr>
                    </a:p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200">
                          <a:latin typeface="Times New Roman" panose="02020603050405020304"/>
                          <a:ea typeface="SimSun" panose="02010600030101010101" pitchFamily="2" charset="-122"/>
                        </a:rPr>
                        <a:t>2. Урок-игра «Веселые клавиши».</a:t>
                      </a:r>
                      <a:endParaRPr lang="en-US" altLang="zh-CN" sz="1200">
                        <a:latin typeface="Times New Roman" panose="02020603050405020304"/>
                        <a:ea typeface="SimSun" panose="02010600030101010101" pitchFamily="2" charset="-122"/>
                      </a:endParaRPr>
                    </a:p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200">
                          <a:latin typeface="Times New Roman" panose="02020603050405020304"/>
                          <a:ea typeface="SimSun" panose="02010600030101010101" pitchFamily="2" charset="-122"/>
                        </a:rPr>
                        <a:t>2. Музыкально-дидактическая игра «Новогодние игрушки» (для обучающихся кружка «Фортепиано»).</a:t>
                      </a:r>
                      <a:endParaRPr lang="en-US" altLang="zh-CN" sz="1200">
                        <a:latin typeface="Times New Roman" panose="02020603050405020304"/>
                        <a:ea typeface="SimSun" panose="02010600030101010101" pitchFamily="2" charset="-122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1273175">
                <a:tc vMerge="1"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200">
                          <a:latin typeface="Times New Roman" panose="02020603050405020304"/>
                          <a:ea typeface="SimSun" panose="02010600030101010101" pitchFamily="2" charset="-122"/>
                        </a:rPr>
                        <a:t>Рыжикова И.Р.</a:t>
                      </a:r>
                      <a:endParaRPr lang="en-US" altLang="zh-CN" sz="1200">
                        <a:latin typeface="Times New Roman" panose="02020603050405020304"/>
                        <a:ea typeface="SimSun" panose="02010600030101010101" pitchFamily="2" charset="-122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Times New Roman" panose="02020603050405020304"/>
                        <a:buAutoNum type="arabicPeriod"/>
                      </a:pPr>
                      <a:r>
                        <a:rPr lang="en-US" altLang="zh-CN" sz="1200">
                          <a:latin typeface="Times New Roman" panose="02020603050405020304"/>
                          <a:ea typeface="SimSun" panose="02010600030101010101" pitchFamily="2" charset="-122"/>
                        </a:rPr>
                        <a:t>Внеклассное мероприятие к юбилею С. Прокофьева.</a:t>
                      </a:r>
                      <a:endParaRPr lang="en-US" altLang="zh-CN" sz="1200">
                        <a:latin typeface="Times New Roman" panose="02020603050405020304"/>
                        <a:ea typeface="SimSun" panose="02010600030101010101" pitchFamily="2" charset="-122"/>
                      </a:endParaRPr>
                    </a:p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Times New Roman" panose="02020603050405020304"/>
                        <a:buAutoNum type="arabicPeriod"/>
                      </a:pPr>
                      <a:r>
                        <a:rPr lang="en-US" altLang="zh-CN" sz="1200">
                          <a:latin typeface="Times New Roman" panose="02020603050405020304"/>
                          <a:ea typeface="SimSun" panose="02010600030101010101" pitchFamily="2" charset="-122"/>
                        </a:rPr>
                        <a:t> Видео-концерт ко Дню музыки.</a:t>
                      </a:r>
                      <a:endParaRPr lang="en-US" altLang="zh-CN" sz="1200">
                        <a:latin typeface="Times New Roman" panose="02020603050405020304"/>
                        <a:ea typeface="SimSun" panose="02010600030101010101" pitchFamily="2" charset="-122"/>
                      </a:endParaRPr>
                    </a:p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Times New Roman" panose="02020603050405020304"/>
                        <a:buAutoNum type="arabicPeriod"/>
                      </a:pPr>
                      <a:r>
                        <a:rPr lang="en-US" altLang="zh-CN" sz="1200">
                          <a:latin typeface="Times New Roman" panose="02020603050405020304"/>
                          <a:ea typeface="SimSun" panose="02010600030101010101" pitchFamily="2" charset="-122"/>
                        </a:rPr>
                        <a:t>Видео-концерт ко Дню музыки.</a:t>
                      </a:r>
                      <a:endParaRPr lang="en-US" altLang="zh-CN" sz="1200">
                        <a:latin typeface="Times New Roman" panose="02020603050405020304"/>
                        <a:ea typeface="SimSun" panose="02010600030101010101" pitchFamily="2" charset="-122"/>
                      </a:endParaRPr>
                    </a:p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Times New Roman" panose="02020603050405020304"/>
                        <a:buAutoNum type="arabicPeriod"/>
                      </a:pPr>
                      <a:r>
                        <a:rPr lang="en-US" altLang="zh-CN" sz="1200">
                          <a:latin typeface="Times New Roman" panose="02020603050405020304"/>
                          <a:ea typeface="SimSun" panose="02010600030101010101" pitchFamily="2" charset="-122"/>
                        </a:rPr>
                        <a:t>Видео-концерт ко Дню матери.</a:t>
                      </a:r>
                      <a:endParaRPr lang="en-US" altLang="zh-CN" sz="1200">
                        <a:latin typeface="Times New Roman" panose="02020603050405020304"/>
                        <a:ea typeface="SimSun" panose="02010600030101010101" pitchFamily="2" charset="-122"/>
                      </a:endParaRPr>
                    </a:p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Times New Roman" panose="02020603050405020304"/>
                        <a:buAutoNum type="arabicPeriod"/>
                      </a:pPr>
                      <a:r>
                        <a:rPr lang="en-US" altLang="zh-CN" sz="1200">
                          <a:latin typeface="Times New Roman" panose="02020603050405020304"/>
                          <a:ea typeface="SimSun" panose="02010600030101010101" pitchFamily="2" charset="-122"/>
                        </a:rPr>
                        <a:t>Видео-концерт ко Дню танго.</a:t>
                      </a:r>
                      <a:endParaRPr lang="en-US" altLang="zh-CN" sz="1200">
                        <a:latin typeface="Times New Roman" panose="02020603050405020304"/>
                        <a:ea typeface="SimSun" panose="02010600030101010101" pitchFamily="2" charset="-122"/>
                      </a:endParaRPr>
                    </a:p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Times New Roman" panose="02020603050405020304"/>
                        <a:buAutoNum type="arabicPeriod"/>
                      </a:pPr>
                      <a:r>
                        <a:rPr lang="en-US" altLang="zh-CN" sz="1200">
                          <a:latin typeface="Times New Roman" panose="02020603050405020304"/>
                          <a:ea typeface="SimSun" panose="02010600030101010101" pitchFamily="2" charset="-122"/>
                        </a:rPr>
                        <a:t>Видео-концерт к юбилею Г.В. Свиридова.</a:t>
                      </a:r>
                      <a:endParaRPr lang="en-US" altLang="zh-CN" sz="1200">
                        <a:latin typeface="Times New Roman" panose="02020603050405020304"/>
                        <a:ea typeface="SimSun" panose="02010600030101010101" pitchFamily="2" charset="-122"/>
                      </a:endParaRPr>
                    </a:p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Times New Roman" panose="02020603050405020304"/>
                        <a:buAutoNum type="arabicPeriod"/>
                      </a:pPr>
                      <a:r>
                        <a:rPr lang="en-US" altLang="zh-CN" sz="1200">
                          <a:latin typeface="Times New Roman" panose="02020603050405020304"/>
                          <a:ea typeface="SimSun" panose="02010600030101010101" pitchFamily="2" charset="-122"/>
                        </a:rPr>
                        <a:t>Новогодний концерт к юбилею В.Я. Шаинского.</a:t>
                      </a:r>
                      <a:endParaRPr lang="en-US" altLang="zh-CN" sz="1200">
                        <a:latin typeface="Times New Roman" panose="02020603050405020304"/>
                        <a:ea typeface="SimSun" panose="02010600030101010101" pitchFamily="2" charset="-122"/>
                      </a:endParaRPr>
                    </a:p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200">
                          <a:latin typeface="Times New Roman" panose="02020603050405020304"/>
                          <a:ea typeface="SimSun" panose="02010600030101010101" pitchFamily="2" charset="-122"/>
                        </a:rPr>
                        <a:t>8. Досуговое мероприятие «Музыкальный Новый год» (для обучающихся кружка «Фортепиано»)</a:t>
                      </a:r>
                      <a:endParaRPr lang="en-US" altLang="zh-CN" sz="1200">
                        <a:latin typeface="Times New Roman" panose="02020603050405020304"/>
                        <a:ea typeface="SimSun" panose="02010600030101010101" pitchFamily="2" charset="-122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282575">
                <a:tc vMerge="1"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200">
                          <a:latin typeface="Times New Roman" panose="02020603050405020304"/>
                          <a:ea typeface="SimSun" panose="02010600030101010101" pitchFamily="2" charset="-122"/>
                        </a:rPr>
                        <a:t>Шарапова О.Н.</a:t>
                      </a:r>
                      <a:endParaRPr lang="en-US" altLang="zh-CN" sz="1200">
                        <a:latin typeface="Times New Roman" panose="02020603050405020304"/>
                        <a:ea typeface="SimSun" panose="02010600030101010101" pitchFamily="2" charset="-122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200">
                          <a:latin typeface="Times New Roman" panose="02020603050405020304"/>
                          <a:ea typeface="SimSun" panose="02010600030101010101" pitchFamily="2" charset="-122"/>
                        </a:rPr>
                        <a:t>1. Досуговое мероприятие «С Днем Мамы»</a:t>
                      </a:r>
                      <a:endParaRPr lang="en-US" altLang="zh-CN" sz="1200">
                        <a:latin typeface="Times New Roman" panose="02020603050405020304"/>
                        <a:ea typeface="SimSun" panose="02010600030101010101" pitchFamily="2" charset="-122"/>
                      </a:endParaRPr>
                    </a:p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200">
                          <a:latin typeface="Times New Roman" panose="02020603050405020304"/>
                          <a:ea typeface="SimSun" panose="02010600030101010101" pitchFamily="2" charset="-122"/>
                        </a:rPr>
                        <a:t>2. Досуговое мероприятие «Песни В.Я. Шаинского»</a:t>
                      </a:r>
                      <a:endParaRPr lang="en-US" altLang="zh-CN" sz="1200">
                        <a:latin typeface="Times New Roman" panose="02020603050405020304"/>
                        <a:ea typeface="SimSun" panose="02010600030101010101" pitchFamily="2" charset="-122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424815">
                <a:tc vMerge="1"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200">
                          <a:latin typeface="Times New Roman" panose="02020603050405020304"/>
                          <a:ea typeface="SimSun" panose="02010600030101010101" pitchFamily="2" charset="-122"/>
                        </a:rPr>
                        <a:t>Ушакова Г.П., Кузахмедова Р.И.</a:t>
                      </a:r>
                      <a:endParaRPr lang="en-US" altLang="zh-CN" sz="1200">
                        <a:latin typeface="Times New Roman" panose="02020603050405020304"/>
                        <a:ea typeface="SimSun" panose="02010600030101010101" pitchFamily="2" charset="-122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200">
                          <a:latin typeface="Times New Roman" panose="02020603050405020304"/>
                          <a:ea typeface="SimSun" panose="02010600030101010101" pitchFamily="2" charset="-122"/>
                        </a:rPr>
                        <a:t>1. Внеклассное мероприятие «Тематическая выставка «Художники блокадного Ленинграда» в музее им. В.А. Серова»</a:t>
                      </a:r>
                      <a:endParaRPr lang="en-US" altLang="zh-CN" sz="1200">
                        <a:latin typeface="Times New Roman" panose="02020603050405020304"/>
                        <a:ea typeface="SimSun" panose="02010600030101010101" pitchFamily="2" charset="-122"/>
                      </a:endParaRPr>
                    </a:p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200">
                          <a:latin typeface="Times New Roman" panose="02020603050405020304"/>
                          <a:ea typeface="SimSun" panose="02010600030101010101" pitchFamily="2" charset="-122"/>
                        </a:rPr>
                        <a:t>2. Досуговое мероприятие «Новогодний калейдоскоп»</a:t>
                      </a:r>
                      <a:endParaRPr lang="en-US" altLang="zh-CN" sz="1200">
                        <a:latin typeface="Times New Roman" panose="02020603050405020304"/>
                        <a:ea typeface="SimSun" panose="02010600030101010101" pitchFamily="2" charset="-122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282575">
                <a:tc vMerge="1"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200">
                          <a:latin typeface="Times New Roman" panose="02020603050405020304"/>
                          <a:ea typeface="SimSun" panose="02010600030101010101" pitchFamily="2" charset="-122"/>
                        </a:rPr>
                        <a:t>Иванова Г.П. </a:t>
                      </a:r>
                      <a:endParaRPr lang="en-US" altLang="zh-CN" sz="1200">
                        <a:latin typeface="Times New Roman" panose="02020603050405020304"/>
                        <a:ea typeface="SimSun" panose="02010600030101010101" pitchFamily="2" charset="-122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200">
                          <a:latin typeface="Times New Roman" panose="02020603050405020304"/>
                          <a:ea typeface="SimSun" panose="02010600030101010101" pitchFamily="2" charset="-122"/>
                        </a:rPr>
                        <a:t>1. Мастер-класс «Открытка солдату».</a:t>
                      </a:r>
                      <a:endParaRPr lang="en-US" altLang="zh-CN" sz="1200">
                        <a:latin typeface="Times New Roman" panose="02020603050405020304"/>
                        <a:ea typeface="SimSun" panose="02010600030101010101" pitchFamily="2" charset="-122"/>
                      </a:endParaRPr>
                    </a:p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200">
                          <a:latin typeface="Times New Roman" panose="02020603050405020304"/>
                          <a:ea typeface="SimSun" panose="02010600030101010101" pitchFamily="2" charset="-122"/>
                        </a:rPr>
                        <a:t>2. Новогодний огонек.</a:t>
                      </a:r>
                      <a:endParaRPr lang="en-US" altLang="zh-CN" sz="1200">
                        <a:latin typeface="Times New Roman" panose="02020603050405020304"/>
                        <a:ea typeface="SimSun" panose="02010600030101010101" pitchFamily="2" charset="-122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Текстовое поле 1"/>
          <p:cNvSpPr txBox="1"/>
          <p:nvPr/>
        </p:nvSpPr>
        <p:spPr>
          <a:xfrm>
            <a:off x="314960" y="174625"/>
            <a:ext cx="9570720" cy="371475"/>
          </a:xfrm>
          <a:prstGeom prst="rect">
            <a:avLst/>
          </a:prstGeom>
        </p:spPr>
        <p:txBody>
          <a:bodyPr wrap="square">
            <a:spAutoFit/>
          </a:bodyPr>
          <a:p>
            <a:pPr algn="ctr" defTabSz="266700">
              <a:lnSpc>
                <a:spcPct val="114000"/>
              </a:lnSpc>
            </a:pPr>
            <a:r>
              <a:rPr lang="en-US" altLang="zh-CN" sz="1600" b="1" i="1">
                <a:solidFill>
                  <a:schemeClr val="tx1"/>
                </a:solidFill>
                <a:latin typeface="Times New Roman" panose="02020603050405020304"/>
                <a:ea typeface="Times New Roman" panose="02020603050405020304"/>
              </a:rPr>
              <a:t>Сведения о проведении открытых занятий, мастер-классов, досуговых мероприятий</a:t>
            </a:r>
            <a:endParaRPr lang="en-US" altLang="zh-CN" sz="1600" b="1" i="1">
              <a:solidFill>
                <a:schemeClr val="tx1"/>
              </a:solidFill>
              <a:latin typeface="Times New Roman" panose="02020603050405020304"/>
              <a:ea typeface="Times New Roman" panose="02020603050405020304"/>
            </a:endParaRPr>
          </a:p>
        </p:txBody>
      </p:sp>
      <p:graphicFrame>
        <p:nvGraphicFramePr>
          <p:cNvPr id="3" name="Таблица 2"/>
          <p:cNvGraphicFramePr/>
          <p:nvPr/>
        </p:nvGraphicFramePr>
        <p:xfrm>
          <a:off x="484823" y="625348"/>
          <a:ext cx="10062210" cy="7287895"/>
        </p:xfrm>
        <a:graphic>
          <a:graphicData uri="http://schemas.openxmlformats.org/drawingml/2006/table">
            <a:tbl>
              <a:tblPr/>
              <a:tblGrid>
                <a:gridCol w="2008505"/>
                <a:gridCol w="1316990"/>
                <a:gridCol w="6736715"/>
              </a:tblGrid>
              <a:tr h="423545">
                <a:tc rowSpan="2">
                  <a:txBody>
                    <a:bodyPr/>
                    <a:p>
                      <a:pPr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endParaRPr lang="en-US" altLang="zh-CN" sz="1200">
                        <a:latin typeface="Times New Roman" panose="02020603050405020304"/>
                        <a:ea typeface="SimSun" panose="02010600030101010101" pitchFamily="2" charset="-122"/>
                      </a:endParaRPr>
                    </a:p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200">
                          <a:latin typeface="Times New Roman" panose="02020603050405020304"/>
                          <a:ea typeface="SimSun" panose="02010600030101010101" pitchFamily="2" charset="-122"/>
                        </a:rPr>
                        <a:t>Мероприятия в рамках регионального проекта «Социальная няня»</a:t>
                      </a:r>
                      <a:endParaRPr lang="en-US" altLang="zh-CN" sz="1200">
                        <a:latin typeface="Times New Roman" panose="02020603050405020304"/>
                        <a:ea typeface="SimSun" panose="02010600030101010101" pitchFamily="2" charset="-122"/>
                      </a:endParaRPr>
                    </a:p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200">
                          <a:latin typeface="Times New Roman" panose="02020603050405020304"/>
                          <a:ea typeface="SimSun" panose="02010600030101010101" pitchFamily="2" charset="-122"/>
                        </a:rPr>
                        <a:t> </a:t>
                      </a:r>
                      <a:endParaRPr lang="en-US" altLang="zh-CN" sz="1200">
                        <a:latin typeface="Times New Roman" panose="02020603050405020304"/>
                        <a:ea typeface="SimSun" panose="02010600030101010101" pitchFamily="2" charset="-122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200">
                          <a:latin typeface="Times New Roman" panose="02020603050405020304"/>
                          <a:ea typeface="SimSun" panose="02010600030101010101" pitchFamily="2" charset="-122"/>
                        </a:rPr>
                        <a:t> </a:t>
                      </a:r>
                      <a:endParaRPr lang="en-US" altLang="zh-CN" sz="1200">
                        <a:latin typeface="Times New Roman" panose="02020603050405020304"/>
                        <a:ea typeface="SimSun" panose="02010600030101010101" pitchFamily="2" charset="-122"/>
                      </a:endParaRPr>
                    </a:p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200">
                          <a:latin typeface="Times New Roman" panose="02020603050405020304"/>
                          <a:ea typeface="SimSun" panose="02010600030101010101" pitchFamily="2" charset="-122"/>
                        </a:rPr>
                        <a:t>Иванова Г.П.</a:t>
                      </a:r>
                      <a:endParaRPr lang="en-US" altLang="zh-CN" sz="1200">
                        <a:latin typeface="Times New Roman" panose="02020603050405020304"/>
                        <a:ea typeface="SimSun" panose="02010600030101010101" pitchFamily="2" charset="-122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200">
                          <a:latin typeface="Times New Roman" panose="02020603050405020304"/>
                          <a:ea typeface="SimSun" panose="02010600030101010101" pitchFamily="2" charset="-122"/>
                        </a:rPr>
                        <a:t>Мастер-класс для родителей «Сумочка с сюрпризом» (композиция из бумаги и картона)</a:t>
                      </a:r>
                      <a:endParaRPr lang="en-US" altLang="zh-CN" sz="1200">
                        <a:latin typeface="Times New Roman" panose="02020603050405020304"/>
                        <a:ea typeface="SimSun" panose="02010600030101010101" pitchFamily="2" charset="-122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294640">
                <a:tc vMerge="1"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200">
                          <a:latin typeface="Times New Roman" panose="02020603050405020304"/>
                          <a:ea typeface="SimSun" panose="02010600030101010101" pitchFamily="2" charset="-122"/>
                        </a:rPr>
                        <a:t>Нелаева М.П.</a:t>
                      </a:r>
                      <a:endParaRPr lang="en-US" altLang="zh-CN" sz="1200">
                        <a:latin typeface="Times New Roman" panose="02020603050405020304"/>
                        <a:ea typeface="SimSun" panose="02010600030101010101" pitchFamily="2" charset="-122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200">
                          <a:latin typeface="Times New Roman" panose="02020603050405020304"/>
                          <a:ea typeface="SimSun" panose="02010600030101010101" pitchFamily="2" charset="-122"/>
                        </a:rPr>
                        <a:t>Мастер-класс для родителей «Новогоднее настроение» (объемная снежинка из бумаги»</a:t>
                      </a:r>
                      <a:endParaRPr lang="en-US" altLang="zh-CN" sz="1200">
                        <a:latin typeface="Times New Roman" panose="02020603050405020304"/>
                        <a:ea typeface="SimSun" panose="02010600030101010101" pitchFamily="2" charset="-122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147320">
                <a:tc rowSpan="2"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200">
                          <a:latin typeface="Times New Roman" panose="02020603050405020304"/>
                          <a:ea typeface="SimSun" panose="02010600030101010101" pitchFamily="2" charset="-122"/>
                        </a:rPr>
                        <a:t>Выставка работ </a:t>
                      </a:r>
                      <a:endParaRPr lang="en-US" altLang="zh-CN" sz="1200">
                        <a:latin typeface="Times New Roman" panose="02020603050405020304"/>
                        <a:ea typeface="SimSun" panose="02010600030101010101" pitchFamily="2" charset="-122"/>
                      </a:endParaRPr>
                    </a:p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200">
                          <a:latin typeface="Times New Roman" panose="02020603050405020304"/>
                          <a:ea typeface="SimSun" panose="02010600030101010101" pitchFamily="2" charset="-122"/>
                        </a:rPr>
                        <a:t> </a:t>
                      </a:r>
                      <a:endParaRPr lang="en-US" altLang="zh-CN" sz="1200">
                        <a:latin typeface="Times New Roman" panose="02020603050405020304"/>
                        <a:ea typeface="SimSun" panose="02010600030101010101" pitchFamily="2" charset="-122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200">
                          <a:latin typeface="Times New Roman" panose="02020603050405020304"/>
                          <a:ea typeface="SimSun" panose="02010600030101010101" pitchFamily="2" charset="-122"/>
                        </a:rPr>
                        <a:t>Нелаева М.П.</a:t>
                      </a:r>
                      <a:endParaRPr lang="en-US" altLang="zh-CN" sz="1200">
                        <a:latin typeface="Times New Roman" panose="02020603050405020304"/>
                        <a:ea typeface="SimSun" panose="02010600030101010101" pitchFamily="2" charset="-122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200">
                          <a:latin typeface="Times New Roman" panose="02020603050405020304"/>
                          <a:ea typeface="SimSun" panose="02010600030101010101" pitchFamily="2" charset="-122"/>
                        </a:rPr>
                        <a:t>Выставка работ обучающихся кружка «Оригами» по теме «Новогодний декор»</a:t>
                      </a:r>
                      <a:endParaRPr lang="en-US" altLang="zh-CN" sz="1200">
                        <a:latin typeface="Times New Roman" panose="02020603050405020304"/>
                        <a:ea typeface="SimSun" panose="02010600030101010101" pitchFamily="2" charset="-122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588010">
                <a:tc vMerge="1"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200">
                          <a:latin typeface="Times New Roman" panose="02020603050405020304"/>
                          <a:ea typeface="SimSun" panose="02010600030101010101" pitchFamily="2" charset="-122"/>
                        </a:rPr>
                        <a:t>Иванова Г.П.</a:t>
                      </a:r>
                      <a:endParaRPr lang="en-US" altLang="zh-CN" sz="1200">
                        <a:latin typeface="Times New Roman" panose="02020603050405020304"/>
                        <a:ea typeface="SimSun" panose="02010600030101010101" pitchFamily="2" charset="-122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200">
                          <a:latin typeface="Times New Roman" panose="02020603050405020304"/>
                          <a:ea typeface="SimSun" panose="02010600030101010101" pitchFamily="2" charset="-122"/>
                        </a:rPr>
                        <a:t>1. Выставка рисунков и поделок обучающихся кружков «Радуга», «Наш мир» по теме «Осень золотая»</a:t>
                      </a:r>
                      <a:endParaRPr lang="en-US" altLang="zh-CN" sz="1200">
                        <a:latin typeface="Times New Roman" panose="02020603050405020304"/>
                        <a:ea typeface="SimSun" panose="02010600030101010101" pitchFamily="2" charset="-122"/>
                      </a:endParaRPr>
                    </a:p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200">
                          <a:latin typeface="Times New Roman" panose="02020603050405020304"/>
                          <a:ea typeface="SimSun" panose="02010600030101010101" pitchFamily="2" charset="-122"/>
                        </a:rPr>
                        <a:t>2. Выставка рисунков и поделок обучающихся кружков «Радуга», «Наш мир» по теме «Новый год у ворот» </a:t>
                      </a:r>
                      <a:endParaRPr lang="en-US" altLang="zh-CN" sz="1200">
                        <a:latin typeface="Times New Roman" panose="02020603050405020304"/>
                        <a:ea typeface="SimSun" panose="02010600030101010101" pitchFamily="2" charset="-122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735965"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200">
                          <a:latin typeface="Times New Roman" panose="02020603050405020304"/>
                          <a:ea typeface="SimSun" panose="02010600030101010101" pitchFamily="2" charset="-122"/>
                        </a:rPr>
                        <a:t>Акции</a:t>
                      </a:r>
                      <a:endParaRPr lang="en-US" altLang="zh-CN" sz="1200">
                        <a:latin typeface="Times New Roman" panose="02020603050405020304"/>
                        <a:ea typeface="SimSun" panose="02010600030101010101" pitchFamily="2" charset="-122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200">
                          <a:latin typeface="Times New Roman" panose="02020603050405020304"/>
                          <a:ea typeface="SimSun" panose="02010600030101010101" pitchFamily="2" charset="-122"/>
                        </a:rPr>
                        <a:t>Колпакова Н.А.</a:t>
                      </a:r>
                      <a:endParaRPr lang="en-US" altLang="zh-CN" sz="1200">
                        <a:latin typeface="Times New Roman" panose="02020603050405020304"/>
                        <a:ea typeface="SimSun" panose="02010600030101010101" pitchFamily="2" charset="-122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200">
                          <a:latin typeface="Times New Roman" panose="02020603050405020304"/>
                          <a:ea typeface="SimSun" panose="02010600030101010101" pitchFamily="2" charset="-122"/>
                        </a:rPr>
                        <a:t>1. Письмо и открытка участникам СВО.</a:t>
                      </a:r>
                      <a:endParaRPr lang="en-US" altLang="zh-CN" sz="1200">
                        <a:latin typeface="Times New Roman" panose="02020603050405020304"/>
                        <a:ea typeface="SimSun" panose="02010600030101010101" pitchFamily="2" charset="-122"/>
                      </a:endParaRPr>
                    </a:p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200">
                          <a:latin typeface="Times New Roman" panose="02020603050405020304"/>
                          <a:ea typeface="SimSun" panose="02010600030101010101" pitchFamily="2" charset="-122"/>
                        </a:rPr>
                        <a:t>2. Акция «День пожилого человека».</a:t>
                      </a:r>
                      <a:endParaRPr lang="en-US" altLang="zh-CN" sz="1200">
                        <a:latin typeface="Times New Roman" panose="02020603050405020304"/>
                        <a:ea typeface="SimSun" panose="02010600030101010101" pitchFamily="2" charset="-122"/>
                      </a:endParaRPr>
                    </a:p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200">
                          <a:latin typeface="Times New Roman" panose="02020603050405020304"/>
                          <a:ea typeface="SimSun" panose="02010600030101010101" pitchFamily="2" charset="-122"/>
                        </a:rPr>
                        <a:t>3. Муниципальная акция Движения Первых «Российский детский Дед Мороз».</a:t>
                      </a:r>
                      <a:endParaRPr lang="en-US" altLang="zh-CN" sz="1200">
                        <a:latin typeface="Times New Roman" panose="02020603050405020304"/>
                        <a:ea typeface="SimSun" panose="02010600030101010101" pitchFamily="2" charset="-122"/>
                      </a:endParaRPr>
                    </a:p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200">
                          <a:latin typeface="Times New Roman" panose="02020603050405020304"/>
                          <a:ea typeface="SimSun" panose="02010600030101010101" pitchFamily="2" charset="-122"/>
                        </a:rPr>
                        <a:t>4. Всероссийская акция «Новогодние окна-2026».</a:t>
                      </a:r>
                      <a:endParaRPr lang="en-US" altLang="zh-CN" sz="1200">
                        <a:latin typeface="Times New Roman" panose="02020603050405020304"/>
                        <a:ea typeface="SimSun" panose="02010600030101010101" pitchFamily="2" charset="-122"/>
                      </a:endParaRPr>
                    </a:p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200">
                          <a:latin typeface="Times New Roman" panose="02020603050405020304"/>
                          <a:ea typeface="SimSun" panose="02010600030101010101" pitchFamily="2" charset="-122"/>
                        </a:rPr>
                        <a:t>5. «Открытки с Рождеством» (для приходов с. Рождествено и с. 1 Мая).</a:t>
                      </a:r>
                      <a:endParaRPr lang="en-US" altLang="zh-CN" sz="1200">
                        <a:latin typeface="Times New Roman" panose="02020603050405020304"/>
                        <a:ea typeface="SimSun" panose="02010600030101010101" pitchFamily="2" charset="-122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588645">
                <a:tc rowSpan="6"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200">
                          <a:latin typeface="Times New Roman" panose="02020603050405020304"/>
                          <a:ea typeface="SimSun" panose="02010600030101010101" pitchFamily="2" charset="-122"/>
                        </a:rPr>
                        <a:t>Массовые мероприятия</a:t>
                      </a:r>
                      <a:endParaRPr lang="en-US" altLang="zh-CN" sz="1200">
                        <a:latin typeface="Times New Roman" panose="02020603050405020304"/>
                        <a:ea typeface="SimSun" panose="02010600030101010101" pitchFamily="2" charset="-122"/>
                      </a:endParaRPr>
                    </a:p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200">
                          <a:latin typeface="Times New Roman" panose="02020603050405020304"/>
                          <a:ea typeface="SimSun" panose="02010600030101010101" pitchFamily="2" charset="-122"/>
                        </a:rPr>
                        <a:t> </a:t>
                      </a:r>
                      <a:endParaRPr lang="en-US" altLang="zh-CN" sz="1200">
                        <a:latin typeface="Times New Roman" panose="02020603050405020304"/>
                        <a:ea typeface="SimSun" panose="02010600030101010101" pitchFamily="2" charset="-122"/>
                      </a:endParaRPr>
                    </a:p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200">
                          <a:latin typeface="Times New Roman" panose="02020603050405020304"/>
                          <a:ea typeface="SimSun" panose="02010600030101010101" pitchFamily="2" charset="-122"/>
                        </a:rPr>
                        <a:t> </a:t>
                      </a:r>
                      <a:endParaRPr lang="en-US" altLang="zh-CN" sz="1200">
                        <a:latin typeface="Times New Roman" panose="02020603050405020304"/>
                        <a:ea typeface="SimSun" panose="02010600030101010101" pitchFamily="2" charset="-122"/>
                      </a:endParaRPr>
                    </a:p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200">
                          <a:latin typeface="Times New Roman" panose="02020603050405020304"/>
                          <a:ea typeface="SimSun" panose="02010600030101010101" pitchFamily="2" charset="-122"/>
                        </a:rPr>
                        <a:t> </a:t>
                      </a:r>
                      <a:endParaRPr lang="en-US" altLang="zh-CN" sz="1200">
                        <a:latin typeface="Times New Roman" panose="02020603050405020304"/>
                        <a:ea typeface="SimSun" panose="02010600030101010101" pitchFamily="2" charset="-122"/>
                      </a:endParaRPr>
                    </a:p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200">
                          <a:latin typeface="Times New Roman" panose="02020603050405020304"/>
                          <a:ea typeface="SimSun" panose="02010600030101010101" pitchFamily="2" charset="-122"/>
                        </a:rPr>
                        <a:t> </a:t>
                      </a:r>
                      <a:endParaRPr lang="en-US" altLang="zh-CN" sz="1200">
                        <a:latin typeface="Times New Roman" panose="02020603050405020304"/>
                        <a:ea typeface="SimSun" panose="02010600030101010101" pitchFamily="2" charset="-122"/>
                      </a:endParaRPr>
                    </a:p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200">
                          <a:latin typeface="Times New Roman" panose="02020603050405020304"/>
                          <a:ea typeface="SimSun" panose="02010600030101010101" pitchFamily="2" charset="-122"/>
                        </a:rPr>
                        <a:t> </a:t>
                      </a:r>
                      <a:endParaRPr lang="en-US" altLang="zh-CN" sz="1200">
                        <a:latin typeface="Times New Roman" panose="02020603050405020304"/>
                        <a:ea typeface="SimSun" panose="02010600030101010101" pitchFamily="2" charset="-122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200">
                          <a:latin typeface="Times New Roman" panose="02020603050405020304"/>
                          <a:ea typeface="SimSun" panose="02010600030101010101" pitchFamily="2" charset="-122"/>
                        </a:rPr>
                        <a:t>Шкваркина Т.В.</a:t>
                      </a:r>
                      <a:endParaRPr lang="en-US" altLang="zh-CN" sz="1200">
                        <a:latin typeface="Times New Roman" panose="02020603050405020304"/>
                        <a:ea typeface="SimSun" panose="02010600030101010101" pitchFamily="2" charset="-122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200">
                          <a:latin typeface="Times New Roman" panose="02020603050405020304"/>
                          <a:ea typeface="SimSun" panose="02010600030101010101" pitchFamily="2" charset="-122"/>
                        </a:rPr>
                        <a:t>1. Концерт «Осенний вальс» для воспитанников МДОУ «Заволжский детский сад «Колосок» в рамках проекта «Времена года. Осень»</a:t>
                      </a:r>
                      <a:endParaRPr lang="en-US" altLang="zh-CN" sz="1200">
                        <a:latin typeface="Times New Roman" panose="02020603050405020304"/>
                        <a:ea typeface="SimSun" panose="02010600030101010101" pitchFamily="2" charset="-122"/>
                      </a:endParaRPr>
                    </a:p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200">
                          <a:latin typeface="Times New Roman" panose="02020603050405020304"/>
                          <a:ea typeface="SimSun" panose="02010600030101010101" pitchFamily="2" charset="-122"/>
                        </a:rPr>
                        <a:t>2. Концерт «Осенний вальс» для обучающихся 3 класса МОУ «Заволжская СОШ им. П.П. Смирнова» в рамках проекта «Времена года. Осень»</a:t>
                      </a:r>
                      <a:endParaRPr lang="en-US" altLang="zh-CN" sz="1200">
                        <a:latin typeface="Times New Roman" panose="02020603050405020304"/>
                        <a:ea typeface="SimSun" panose="02010600030101010101" pitchFamily="2" charset="-122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147320">
                <a:tc vMerge="1"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200">
                          <a:latin typeface="Times New Roman" panose="02020603050405020304"/>
                          <a:ea typeface="SimSun" panose="02010600030101010101" pitchFamily="2" charset="-122"/>
                        </a:rPr>
                        <a:t>Рыжикова И.Р.</a:t>
                      </a:r>
                      <a:endParaRPr lang="en-US" altLang="zh-CN" sz="1200">
                        <a:latin typeface="Times New Roman" panose="02020603050405020304"/>
                        <a:ea typeface="SimSun" panose="02010600030101010101" pitchFamily="2" charset="-122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Times New Roman" panose="02020603050405020304"/>
                        <a:buAutoNum type="arabicPeriod"/>
                      </a:pPr>
                      <a:r>
                        <a:rPr lang="en-US" altLang="zh-CN" sz="1200">
                          <a:latin typeface="Times New Roman" panose="02020603050405020304"/>
                          <a:ea typeface="SimSun" panose="02010600030101010101" pitchFamily="2" charset="-122"/>
                        </a:rPr>
                        <a:t>Командная игра для обучающихся 1 класса «Музыкальные игры»</a:t>
                      </a:r>
                      <a:endParaRPr lang="en-US" altLang="zh-CN" sz="1200">
                        <a:latin typeface="Times New Roman" panose="02020603050405020304"/>
                        <a:ea typeface="SimSun" panose="02010600030101010101" pitchFamily="2" charset="-122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294005">
                <a:tc vMerge="1"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200">
                          <a:latin typeface="Times New Roman" panose="02020603050405020304"/>
                          <a:ea typeface="SimSun" panose="02010600030101010101" pitchFamily="2" charset="-122"/>
                        </a:rPr>
                        <a:t>Кузахмедова Р.И., Ушакова Г.П.</a:t>
                      </a:r>
                      <a:endParaRPr lang="en-US" altLang="zh-CN" sz="1200">
                        <a:latin typeface="Times New Roman" panose="02020603050405020304"/>
                        <a:ea typeface="SimSun" panose="02010600030101010101" pitchFamily="2" charset="-122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200">
                          <a:latin typeface="Times New Roman" panose="02020603050405020304"/>
                          <a:ea typeface="SimSun" panose="02010600030101010101" pitchFamily="2" charset="-122"/>
                        </a:rPr>
                        <a:t>1. Посвящение в первоклассники</a:t>
                      </a:r>
                      <a:endParaRPr lang="en-US" altLang="zh-CN" sz="1200">
                        <a:latin typeface="Times New Roman" panose="02020603050405020304"/>
                        <a:ea typeface="SimSun" panose="02010600030101010101" pitchFamily="2" charset="-122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147320">
                <a:tc vMerge="1"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200">
                          <a:latin typeface="Times New Roman" panose="02020603050405020304"/>
                          <a:ea typeface="SimSun" panose="02010600030101010101" pitchFamily="2" charset="-122"/>
                        </a:rPr>
                        <a:t>Дубовицкая М.Е.</a:t>
                      </a:r>
                      <a:endParaRPr lang="en-US" altLang="zh-CN" sz="1200">
                        <a:latin typeface="Times New Roman" panose="02020603050405020304"/>
                        <a:ea typeface="SimSun" panose="02010600030101010101" pitchFamily="2" charset="-122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200">
                          <a:latin typeface="Times New Roman" panose="02020603050405020304"/>
                          <a:ea typeface="SimSun" panose="02010600030101010101" pitchFamily="2" charset="-122"/>
                        </a:rPr>
                        <a:t>1. Концерт ко Дню учителя в МОУ «Бурашевская СОШ»</a:t>
                      </a:r>
                      <a:endParaRPr lang="en-US" altLang="zh-CN" sz="1200">
                        <a:latin typeface="Times New Roman" panose="02020603050405020304"/>
                        <a:ea typeface="SimSun" panose="02010600030101010101" pitchFamily="2" charset="-122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146685">
                <a:tc vMerge="1"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200">
                          <a:latin typeface="Times New Roman" panose="02020603050405020304"/>
                          <a:ea typeface="SimSun" panose="02010600030101010101" pitchFamily="2" charset="-122"/>
                        </a:rPr>
                        <a:t>Кострюкова Т.Е.</a:t>
                      </a:r>
                      <a:endParaRPr lang="en-US" altLang="zh-CN" sz="1200">
                        <a:latin typeface="Times New Roman" panose="02020603050405020304"/>
                        <a:ea typeface="SimSun" panose="02010600030101010101" pitchFamily="2" charset="-122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200">
                          <a:latin typeface="Times New Roman" panose="02020603050405020304"/>
                          <a:ea typeface="SimSun" panose="02010600030101010101" pitchFamily="2" charset="-122"/>
                        </a:rPr>
                        <a:t>1. Концерт ко Дню учителя в МОУ «Бурашевская СОШ»</a:t>
                      </a:r>
                      <a:endParaRPr lang="en-US" altLang="zh-CN" sz="1200">
                        <a:latin typeface="Times New Roman" panose="02020603050405020304"/>
                        <a:ea typeface="SimSun" panose="02010600030101010101" pitchFamily="2" charset="-122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865505">
                <a:tc vMerge="1"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200">
                          <a:latin typeface="Times New Roman" panose="02020603050405020304"/>
                          <a:ea typeface="SimSun" panose="02010600030101010101" pitchFamily="2" charset="-122"/>
                        </a:rPr>
                        <a:t>Мальцева А.С.</a:t>
                      </a:r>
                      <a:endParaRPr lang="en-US" altLang="zh-CN" sz="1200">
                        <a:latin typeface="Times New Roman" panose="02020603050405020304"/>
                        <a:ea typeface="SimSun" panose="02010600030101010101" pitchFamily="2" charset="-122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200">
                          <a:latin typeface="Times New Roman" panose="02020603050405020304"/>
                          <a:ea typeface="SimSun" panose="02010600030101010101" pitchFamily="2" charset="-122"/>
                        </a:rPr>
                        <a:t>1. Концерт ко Дню учителя в МОУ «Бурашевская СОШ»</a:t>
                      </a:r>
                      <a:endParaRPr lang="en-US" altLang="zh-CN" sz="1200">
                        <a:latin typeface="Times New Roman" panose="02020603050405020304"/>
                        <a:ea typeface="SimSun" panose="02010600030101010101" pitchFamily="2" charset="-122"/>
                      </a:endParaRPr>
                    </a:p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200">
                          <a:latin typeface="Times New Roman" panose="02020603050405020304"/>
                          <a:ea typeface="SimSun" panose="02010600030101010101" pitchFamily="2" charset="-122"/>
                        </a:rPr>
                        <a:t>2. Выступление на открытии соревнований в МКУ «Бурашевское ОКДЦ».</a:t>
                      </a:r>
                      <a:endParaRPr lang="en-US" altLang="zh-CN" sz="1200">
                        <a:latin typeface="Times New Roman" panose="02020603050405020304"/>
                        <a:ea typeface="SimSun" panose="02010600030101010101" pitchFamily="2" charset="-122"/>
                      </a:endParaRPr>
                    </a:p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200">
                          <a:latin typeface="Times New Roman" panose="02020603050405020304"/>
                          <a:ea typeface="SimSun" panose="02010600030101010101" pitchFamily="2" charset="-122"/>
                        </a:rPr>
                        <a:t>3. Выступление на празднике, посвященном Дню Матери, в МКУ «Бурашевское ОКДЦ»</a:t>
                      </a:r>
                      <a:endParaRPr lang="en-US" altLang="zh-CN" sz="1200">
                        <a:latin typeface="Times New Roman" panose="02020603050405020304"/>
                        <a:ea typeface="SimSun" panose="02010600030101010101" pitchFamily="2" charset="-122"/>
                      </a:endParaRPr>
                    </a:p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200">
                          <a:latin typeface="Times New Roman" panose="02020603050405020304"/>
                          <a:ea typeface="SimSun" panose="02010600030101010101" pitchFamily="2" charset="-122"/>
                        </a:rPr>
                        <a:t>4. Выступление на новогоднем концерте в МКУ «Бурашевское ОКДЦ»</a:t>
                      </a:r>
                      <a:endParaRPr lang="en-US" altLang="zh-CN" sz="1200">
                        <a:latin typeface="Times New Roman" panose="02020603050405020304"/>
                        <a:ea typeface="SimSun" panose="02010600030101010101" pitchFamily="2" charset="-122"/>
                      </a:endParaRPr>
                    </a:p>
                    <a:p>
                      <a:pPr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endParaRPr lang="en-US" altLang="zh-CN" sz="1200">
                        <a:latin typeface="Times New Roman" panose="02020603050405020304"/>
                        <a:ea typeface="SimSun" panose="02010600030101010101" pitchFamily="2" charset="-122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Текстовое поле 1"/>
          <p:cNvSpPr txBox="1"/>
          <p:nvPr/>
        </p:nvSpPr>
        <p:spPr>
          <a:xfrm>
            <a:off x="314960" y="255270"/>
            <a:ext cx="9570720" cy="371475"/>
          </a:xfrm>
          <a:prstGeom prst="rect">
            <a:avLst/>
          </a:prstGeom>
        </p:spPr>
        <p:txBody>
          <a:bodyPr wrap="square">
            <a:spAutoFit/>
          </a:bodyPr>
          <a:p>
            <a:pPr algn="ctr" defTabSz="266700">
              <a:lnSpc>
                <a:spcPct val="114000"/>
              </a:lnSpc>
            </a:pPr>
            <a:r>
              <a:rPr lang="en-US" altLang="en-US" sz="1600" b="1" i="1">
                <a:solidFill>
                  <a:schemeClr val="tx1"/>
                </a:solidFill>
                <a:latin typeface="Times New Roman" panose="02020603050405020304"/>
                <a:ea typeface="Times New Roman" panose="02020603050405020304"/>
              </a:rPr>
              <a:t>Сведения</a:t>
            </a:r>
            <a:r>
              <a:rPr lang="en-US" altLang="ru-RU" sz="1600" b="1" i="1">
                <a:solidFill>
                  <a:schemeClr val="tx1"/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en-US" altLang="en-US" sz="1600" b="1" i="1">
                <a:solidFill>
                  <a:schemeClr val="tx1"/>
                </a:solidFill>
                <a:latin typeface="Times New Roman" panose="02020603050405020304"/>
                <a:ea typeface="Times New Roman" panose="02020603050405020304"/>
              </a:rPr>
              <a:t>о</a:t>
            </a:r>
            <a:r>
              <a:rPr lang="en-US" altLang="ru-RU" sz="1600" b="1" i="1">
                <a:solidFill>
                  <a:schemeClr val="tx1"/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en-US" altLang="en-US" sz="1600" b="1" i="1">
                <a:solidFill>
                  <a:schemeClr val="tx1"/>
                </a:solidFill>
                <a:latin typeface="Times New Roman" panose="02020603050405020304"/>
                <a:ea typeface="Times New Roman" panose="02020603050405020304"/>
              </a:rPr>
              <a:t>публикациях</a:t>
            </a:r>
            <a:r>
              <a:rPr lang="en-US" altLang="ru-RU" sz="1600" b="1" i="1">
                <a:solidFill>
                  <a:schemeClr val="tx1"/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en-US" altLang="en-US" sz="1600" b="1" i="1">
                <a:solidFill>
                  <a:schemeClr val="tx1"/>
                </a:solidFill>
                <a:latin typeface="Times New Roman" panose="02020603050405020304"/>
                <a:ea typeface="Times New Roman" panose="02020603050405020304"/>
              </a:rPr>
              <a:t>на</a:t>
            </a:r>
            <a:r>
              <a:rPr lang="en-US" altLang="ru-RU" sz="1600" b="1" i="1">
                <a:solidFill>
                  <a:schemeClr val="tx1"/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en-US" altLang="en-US" sz="1600" b="1" i="1">
                <a:solidFill>
                  <a:schemeClr val="tx1"/>
                </a:solidFill>
                <a:latin typeface="Times New Roman" panose="02020603050405020304"/>
                <a:ea typeface="Times New Roman" panose="02020603050405020304"/>
              </a:rPr>
              <a:t>сайтах</a:t>
            </a:r>
            <a:endParaRPr lang="en-US" altLang="en-US" sz="1600" b="1" i="1">
              <a:solidFill>
                <a:schemeClr val="tx1"/>
              </a:solidFill>
              <a:latin typeface="Times New Roman" panose="02020603050405020304"/>
              <a:ea typeface="Times New Roman" panose="02020603050405020304"/>
            </a:endParaRPr>
          </a:p>
        </p:txBody>
      </p:sp>
      <p:graphicFrame>
        <p:nvGraphicFramePr>
          <p:cNvPr id="3" name="Таблица 2"/>
          <p:cNvGraphicFramePr/>
          <p:nvPr/>
        </p:nvGraphicFramePr>
        <p:xfrm>
          <a:off x="432753" y="882015"/>
          <a:ext cx="9950450" cy="5593715"/>
        </p:xfrm>
        <a:graphic>
          <a:graphicData uri="http://schemas.openxmlformats.org/drawingml/2006/table">
            <a:tbl>
              <a:tblPr/>
              <a:tblGrid>
                <a:gridCol w="3952875"/>
                <a:gridCol w="1524000"/>
                <a:gridCol w="4473575"/>
              </a:tblGrid>
              <a:tr h="0"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endParaRPr lang="en-US" altLang="zh-CN" sz="1400">
                        <a:latin typeface="Times New Roman" panose="02020603050405020304"/>
                        <a:ea typeface="Times New Roman" panose="02020603050405020304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Times New Roman" panose="02020603050405020304"/>
                        </a:rPr>
                        <a:t>Сайт</a:t>
                      </a:r>
                      <a:endParaRPr lang="en-US" altLang="zh-CN" sz="14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endParaRPr lang="en-US" altLang="zh-CN" sz="1400">
                        <a:latin typeface="Times New Roman" panose="02020603050405020304"/>
                        <a:ea typeface="Times New Roman" panose="02020603050405020304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Times New Roman" panose="02020603050405020304"/>
                        </a:rPr>
                        <a:t>ФИО</a:t>
                      </a:r>
                      <a:endParaRPr lang="en-US" altLang="zh-CN" sz="1400">
                        <a:latin typeface="Times New Roman" panose="02020603050405020304"/>
                        <a:ea typeface="Times New Roman" panose="02020603050405020304"/>
                      </a:endParaRPr>
                    </a:p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endParaRPr lang="en-US" altLang="zh-CN" sz="14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endParaRPr lang="en-US" altLang="zh-CN" sz="1400">
                        <a:latin typeface="Times New Roman" panose="02020603050405020304"/>
                        <a:ea typeface="Times New Roman" panose="02020603050405020304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Times New Roman" panose="02020603050405020304"/>
                        </a:rPr>
                        <a:t>Название публикации</a:t>
                      </a:r>
                      <a:endParaRPr lang="en-US" altLang="zh-CN" sz="14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0">
                <a:tc rowSpan="5">
                  <a:txBody>
                    <a:bodyPr/>
                    <a:p>
                      <a:pPr algn="ctr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Times New Roman" panose="02020603050405020304"/>
                        </a:rPr>
                        <a:t>Сайт управления образования Калининского муниципального округа Тверской области</a:t>
                      </a:r>
                      <a:endParaRPr lang="en-US" altLang="zh-CN" sz="14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Times New Roman" panose="02020603050405020304"/>
                        </a:rPr>
                        <a:t>Шкваркина Т.В.</a:t>
                      </a:r>
                      <a:endParaRPr lang="en-US" altLang="zh-CN" sz="14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Times New Roman" panose="02020603050405020304"/>
                        </a:rPr>
                        <a:t>Методическая разработка «Блиц-опрос как форма контроля в кружковом объединении дополнительного образования»</a:t>
                      </a:r>
                      <a:endParaRPr lang="en-US" altLang="zh-CN" sz="14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0">
                <a:tc vMerge="1">
                  <a:tcPr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Times New Roman" panose="02020603050405020304"/>
                        </a:rPr>
                        <a:t>Шкваркина Т.В.</a:t>
                      </a:r>
                      <a:endParaRPr lang="en-US" altLang="zh-CN" sz="14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Times New Roman" panose="02020603050405020304"/>
                        </a:rPr>
                        <a:t>Методическая разработка «Думаем. Придумываем»</a:t>
                      </a:r>
                      <a:endParaRPr lang="en-US" altLang="zh-CN" sz="14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0">
                <a:tc vMerge="1">
                  <a:tcPr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Times New Roman" panose="02020603050405020304"/>
                        </a:rPr>
                        <a:t>Шкваркина Т.В.</a:t>
                      </a:r>
                      <a:endParaRPr lang="en-US" altLang="zh-CN" sz="14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Times New Roman" panose="02020603050405020304"/>
                        </a:rPr>
                        <a:t>Методическая разработка «Музыкальная фантазия. Учение Чародея»</a:t>
                      </a:r>
                      <a:endParaRPr lang="en-US" altLang="zh-CN" sz="14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0">
                <a:tc vMerge="1">
                  <a:tcPr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Times New Roman" panose="02020603050405020304"/>
                        </a:rPr>
                        <a:t>Шкваркина Т.В.</a:t>
                      </a:r>
                      <a:endParaRPr lang="en-US" altLang="zh-CN" sz="14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Times New Roman" panose="02020603050405020304"/>
                        </a:rPr>
                        <a:t>Сценарий «Урока мужества», посвященного Дню освобождения г. Калинина»</a:t>
                      </a:r>
                      <a:endParaRPr lang="en-US" altLang="zh-CN" sz="14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0">
                <a:tc vMerge="1">
                  <a:tcPr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B w="12700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Times New Roman" panose="02020603050405020304"/>
                        </a:rPr>
                        <a:t>Шкваркина Т.В.</a:t>
                      </a:r>
                      <a:endParaRPr lang="en-US" altLang="zh-CN" sz="14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Times New Roman" panose="02020603050405020304"/>
                        </a:rPr>
                        <a:t>Дидактические материалы «Викторина в картинках»</a:t>
                      </a:r>
                      <a:endParaRPr lang="en-US" altLang="zh-CN" sz="14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0"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Times New Roman" panose="02020603050405020304"/>
                        </a:rPr>
                        <a:t>Сайт государственного бюджетного образовательного учреждения дополнительного профессионального образования Тверской области «Тверской областной учебно-методический центр учебных заведений культуры и искусства»</a:t>
                      </a:r>
                      <a:endParaRPr lang="en-US" altLang="zh-CN" sz="14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Times New Roman" panose="02020603050405020304"/>
                        </a:rPr>
                        <a:t>Шкваркина Т.В.</a:t>
                      </a:r>
                      <a:endParaRPr lang="en-US" altLang="zh-CN" sz="14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Times New Roman" panose="02020603050405020304"/>
                        </a:rPr>
                        <a:t>Сценарий тематического концерта «Музыка мультфильмов и кино»</a:t>
                      </a:r>
                      <a:endParaRPr lang="en-US" altLang="zh-CN" sz="14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0"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Times New Roman" panose="02020603050405020304"/>
                        </a:rPr>
                        <a:t>Сайт государственного бюджетного учреждения дополнительного образования «Тверской областной Центр юных техников»</a:t>
                      </a:r>
                      <a:endParaRPr lang="en-US" altLang="zh-CN" sz="14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Times New Roman" panose="02020603050405020304"/>
                        </a:rPr>
                        <a:t>Колпакова Н.А.</a:t>
                      </a:r>
                      <a:endParaRPr lang="en-US" altLang="zh-CN" sz="14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Times New Roman" panose="02020603050405020304"/>
                        </a:rPr>
                        <a:t>Дополнительная общеобразовательная общеразвивающая программа «Шашки»</a:t>
                      </a:r>
                      <a:endParaRPr lang="en-US" altLang="zh-CN" sz="14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0"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Times New Roman" panose="02020603050405020304"/>
                        </a:rPr>
                        <a:t>Сайт «Педагогическая газета»</a:t>
                      </a:r>
                      <a:endParaRPr lang="en-US" altLang="zh-CN" sz="14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Times New Roman" panose="02020603050405020304"/>
                        </a:rPr>
                        <a:t>Шкваркина Т.В.</a:t>
                      </a:r>
                      <a:endParaRPr lang="en-US" altLang="zh-CN" sz="14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Times New Roman" panose="02020603050405020304"/>
                        </a:rPr>
                        <a:t>Дополнительная общеобразовательная общеразвивающая программа «Оркестровый класс»</a:t>
                      </a:r>
                      <a:endParaRPr lang="en-US" altLang="zh-CN" sz="14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0"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Times New Roman" panose="02020603050405020304"/>
                        </a:rPr>
                        <a:t>Всероссийский СМИ «Гордость страны»</a:t>
                      </a:r>
                      <a:endParaRPr lang="en-US" altLang="zh-CN" sz="14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Times New Roman" panose="02020603050405020304"/>
                        </a:rPr>
                        <a:t>Кузахмедова Р.И.</a:t>
                      </a:r>
                      <a:endParaRPr lang="en-US" altLang="zh-CN" sz="14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Times New Roman" panose="02020603050405020304"/>
                        </a:rPr>
                        <a:t>Методическая разработка «Методы и приемы работы с учащимися над воспитанием и развитием музыкальных навыков на уроках фортепиано в начальных классах»</a:t>
                      </a:r>
                      <a:endParaRPr lang="en-US" altLang="zh-CN" sz="14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Текстовое поле 1"/>
          <p:cNvSpPr txBox="1"/>
          <p:nvPr/>
        </p:nvSpPr>
        <p:spPr>
          <a:xfrm>
            <a:off x="622300" y="1155065"/>
            <a:ext cx="9570720" cy="371475"/>
          </a:xfrm>
          <a:prstGeom prst="rect">
            <a:avLst/>
          </a:prstGeom>
        </p:spPr>
        <p:txBody>
          <a:bodyPr wrap="square">
            <a:spAutoFit/>
          </a:bodyPr>
          <a:p>
            <a:pPr algn="ctr" defTabSz="266700">
              <a:lnSpc>
                <a:spcPct val="114000"/>
              </a:lnSpc>
            </a:pPr>
            <a:r>
              <a:rPr lang="en-US" altLang="en-US" sz="1600" b="1" i="1">
                <a:solidFill>
                  <a:schemeClr val="tx1"/>
                </a:solidFill>
                <a:latin typeface="Times New Roman" panose="02020603050405020304"/>
                <a:ea typeface="Times New Roman" panose="02020603050405020304"/>
              </a:rPr>
              <a:t>Сведения</a:t>
            </a:r>
            <a:r>
              <a:rPr lang="en-US" altLang="ru-RU" sz="1600" b="1" i="1">
                <a:solidFill>
                  <a:schemeClr val="tx1"/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en-US" altLang="en-US" sz="1600" b="1" i="1">
                <a:solidFill>
                  <a:schemeClr val="tx1"/>
                </a:solidFill>
                <a:latin typeface="Times New Roman" panose="02020603050405020304"/>
                <a:ea typeface="Times New Roman" panose="02020603050405020304"/>
              </a:rPr>
              <a:t>об</a:t>
            </a:r>
            <a:r>
              <a:rPr lang="en-US" altLang="ru-RU" sz="1600" b="1" i="1">
                <a:solidFill>
                  <a:schemeClr val="tx1"/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en-US" altLang="en-US" sz="1600" b="1" i="1">
                <a:solidFill>
                  <a:schemeClr val="tx1"/>
                </a:solidFill>
                <a:latin typeface="Times New Roman" panose="02020603050405020304"/>
                <a:ea typeface="Times New Roman" panose="02020603050405020304"/>
              </a:rPr>
              <a:t>участии</a:t>
            </a:r>
            <a:r>
              <a:rPr lang="en-US" altLang="ru-RU" sz="1600" b="1" i="1">
                <a:solidFill>
                  <a:schemeClr val="tx1"/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en-US" altLang="en-US" sz="1600" b="1" i="1">
                <a:solidFill>
                  <a:schemeClr val="tx1"/>
                </a:solidFill>
                <a:latin typeface="Times New Roman" panose="02020603050405020304"/>
                <a:ea typeface="Times New Roman" panose="02020603050405020304"/>
              </a:rPr>
              <a:t>в</a:t>
            </a:r>
            <a:r>
              <a:rPr lang="en-US" altLang="ru-RU" sz="1600" b="1" i="1">
                <a:solidFill>
                  <a:schemeClr val="tx1"/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en-US" altLang="en-US" sz="1600" b="1" i="1">
                <a:solidFill>
                  <a:schemeClr val="tx1"/>
                </a:solidFill>
                <a:latin typeface="Times New Roman" panose="02020603050405020304"/>
                <a:ea typeface="Times New Roman" panose="02020603050405020304"/>
              </a:rPr>
              <a:t>профессиональных</a:t>
            </a:r>
            <a:r>
              <a:rPr lang="en-US" altLang="ru-RU" sz="1600" b="1" i="1">
                <a:solidFill>
                  <a:schemeClr val="tx1"/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en-US" altLang="en-US" sz="1600" b="1" i="1">
                <a:solidFill>
                  <a:schemeClr val="tx1"/>
                </a:solidFill>
                <a:latin typeface="Times New Roman" panose="02020603050405020304"/>
                <a:ea typeface="Times New Roman" panose="02020603050405020304"/>
              </a:rPr>
              <a:t>конкурсах</a:t>
            </a:r>
            <a:endParaRPr lang="en-US" altLang="en-US" sz="1600" b="1" i="1">
              <a:solidFill>
                <a:schemeClr val="tx1"/>
              </a:solidFill>
              <a:latin typeface="Times New Roman" panose="02020603050405020304"/>
              <a:ea typeface="Times New Roman" panose="02020603050405020304"/>
            </a:endParaRPr>
          </a:p>
        </p:txBody>
      </p:sp>
      <p:graphicFrame>
        <p:nvGraphicFramePr>
          <p:cNvPr id="4" name="Таблица 3"/>
          <p:cNvGraphicFramePr/>
          <p:nvPr/>
        </p:nvGraphicFramePr>
        <p:xfrm>
          <a:off x="962978" y="1741805"/>
          <a:ext cx="9229725" cy="2458720"/>
        </p:xfrm>
        <a:graphic>
          <a:graphicData uri="http://schemas.openxmlformats.org/drawingml/2006/table">
            <a:tbl>
              <a:tblPr/>
              <a:tblGrid>
                <a:gridCol w="1704975"/>
                <a:gridCol w="2609850"/>
                <a:gridCol w="2066925"/>
                <a:gridCol w="1885950"/>
                <a:gridCol w="962025"/>
              </a:tblGrid>
              <a:tr h="513080">
                <a:tc>
                  <a:txBody>
                    <a:bodyPr/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Times New Roman" panose="02020603050405020304"/>
                        </a:rPr>
                        <a:t>ФИО</a:t>
                      </a:r>
                      <a:endParaRPr lang="en-US" altLang="zh-CN" sz="14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Times New Roman" panose="02020603050405020304"/>
                        </a:rPr>
                        <a:t>Название конкурса</a:t>
                      </a:r>
                      <a:endParaRPr lang="en-US" altLang="zh-CN" sz="14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Times New Roman" panose="02020603050405020304"/>
                        </a:rPr>
                        <a:t>Номинация</a:t>
                      </a:r>
                      <a:endParaRPr lang="en-US" altLang="zh-CN" sz="14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Times New Roman" panose="02020603050405020304"/>
                        </a:rPr>
                        <a:t>Название работы, номера</a:t>
                      </a:r>
                      <a:endParaRPr lang="en-US" altLang="zh-CN" sz="14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Times New Roman" panose="02020603050405020304"/>
                        </a:rPr>
                        <a:t>Итоги</a:t>
                      </a:r>
                      <a:endParaRPr lang="en-US" altLang="zh-CN" sz="14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0">
                <a:tc>
                  <a:txBody>
                    <a:bodyPr/>
                    <a:p>
                      <a:pPr algn="l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Times New Roman" panose="02020603050405020304"/>
                        </a:rPr>
                        <a:t>Наветная Т.Н., Величко Ю.А., Строганова И.А.</a:t>
                      </a:r>
                      <a:endParaRPr lang="en-US" altLang="zh-CN" sz="14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Times New Roman" panose="02020603050405020304"/>
                        </a:rPr>
                        <a:t>«Тверской региональный этап Всероссийского конкурса по созданию туристских и экскурсионных маршрутов»</a:t>
                      </a:r>
                      <a:endParaRPr lang="en-US" altLang="zh-CN" sz="14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Times New Roman" panose="02020603050405020304"/>
                        </a:rPr>
                        <a:t>«Маршруты по местам боевой славы Тверской области»</a:t>
                      </a:r>
                      <a:endParaRPr lang="en-US" altLang="zh-CN" sz="14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Times New Roman" panose="02020603050405020304"/>
                        </a:rPr>
                        <a:t>«Путь к Великой Победе»</a:t>
                      </a:r>
                      <a:endParaRPr lang="en-US" altLang="zh-CN" sz="14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Times New Roman" panose="02020603050405020304"/>
                        </a:rPr>
                        <a:t>2 место</a:t>
                      </a:r>
                      <a:endParaRPr lang="en-US" altLang="zh-CN" sz="14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0">
                <a:tc>
                  <a:txBody>
                    <a:bodyPr/>
                    <a:p>
                      <a:pPr algn="l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Times New Roman" panose="02020603050405020304"/>
                        </a:rPr>
                        <a:t>Завершинская Н.Ю., Рыжикова И.Р. </a:t>
                      </a:r>
                      <a:endParaRPr lang="en-US" altLang="zh-CN" sz="14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Times New Roman" panose="02020603050405020304"/>
                        </a:rPr>
                        <a:t>«Международный профессиональный конкурс </a:t>
                      </a:r>
                      <a:r>
                        <a:rPr lang="en-US" altLang="zh-CN" sz="1400">
                          <a:latin typeface="Times New Roman" panose="02020603050405020304"/>
                          <a:ea typeface="Times New Roman" panose="02020603050405020304"/>
                        </a:rPr>
                        <a:t> PEDOLIMP</a:t>
                      </a:r>
                      <a:r>
                        <a:rPr lang="en-US" altLang="zh-CN" sz="1400">
                          <a:latin typeface="Times New Roman" panose="02020603050405020304"/>
                          <a:ea typeface="Times New Roman" panose="02020603050405020304"/>
                        </a:rPr>
                        <a:t>.RU</a:t>
                      </a:r>
                      <a:r>
                        <a:rPr lang="en-US" altLang="zh-CN" sz="1400">
                          <a:latin typeface="Times New Roman" panose="02020603050405020304"/>
                          <a:ea typeface="Times New Roman" panose="02020603050405020304"/>
                        </a:rPr>
                        <a:t>»</a:t>
                      </a:r>
                      <a:endParaRPr lang="en-US" altLang="zh-CN" sz="14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Times New Roman" panose="02020603050405020304"/>
                        </a:rPr>
                        <a:t>«Лучшая методическая разработка педагогов дополнительного образования»</a:t>
                      </a:r>
                      <a:endParaRPr lang="en-US" altLang="zh-CN" sz="14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Times New Roman" panose="02020603050405020304"/>
                        </a:rPr>
                        <a:t>«Музыка и время» </a:t>
                      </a:r>
                      <a:r>
                        <a:rPr lang="en-US" altLang="zh-CN" sz="1400">
                          <a:latin typeface="Times New Roman" panose="02020603050405020304"/>
                          <a:ea typeface="Times New Roman" panose="02020603050405020304"/>
                        </a:rPr>
                        <a:t>(викторина для обучающихся 4 года обучения)</a:t>
                      </a:r>
                      <a:endParaRPr lang="en-US" altLang="zh-CN" sz="14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Times New Roman" panose="02020603050405020304"/>
                        </a:rPr>
                        <a:t>2 место</a:t>
                      </a:r>
                      <a:endParaRPr lang="en-US" altLang="zh-CN" sz="14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Текстовое поле 1"/>
          <p:cNvSpPr txBox="1"/>
          <p:nvPr/>
        </p:nvSpPr>
        <p:spPr>
          <a:xfrm>
            <a:off x="622300" y="272415"/>
            <a:ext cx="9570720" cy="371475"/>
          </a:xfrm>
          <a:prstGeom prst="rect">
            <a:avLst/>
          </a:prstGeom>
        </p:spPr>
        <p:txBody>
          <a:bodyPr wrap="square">
            <a:spAutoFit/>
          </a:bodyPr>
          <a:p>
            <a:pPr algn="ctr" defTabSz="266700">
              <a:lnSpc>
                <a:spcPct val="114000"/>
              </a:lnSpc>
            </a:pPr>
            <a:r>
              <a:rPr lang="en-US" altLang="en-US" sz="1600" b="1" i="1">
                <a:solidFill>
                  <a:schemeClr val="tx1"/>
                </a:solidFill>
                <a:latin typeface="Times New Roman" panose="02020603050405020304"/>
                <a:ea typeface="Times New Roman" panose="02020603050405020304"/>
              </a:rPr>
              <a:t>Сведения</a:t>
            </a:r>
            <a:r>
              <a:rPr lang="en-US" altLang="ru-RU" sz="1600" b="1" i="1">
                <a:solidFill>
                  <a:schemeClr val="tx1"/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en-US" altLang="en-US" sz="1600" b="1" i="1">
                <a:solidFill>
                  <a:schemeClr val="tx1"/>
                </a:solidFill>
                <a:latin typeface="Times New Roman" panose="02020603050405020304"/>
                <a:ea typeface="Times New Roman" panose="02020603050405020304"/>
              </a:rPr>
              <a:t>об</a:t>
            </a:r>
            <a:r>
              <a:rPr lang="en-US" altLang="ru-RU" sz="1600" b="1" i="1">
                <a:solidFill>
                  <a:schemeClr val="tx1"/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en-US" altLang="en-US" sz="1600" b="1" i="1">
                <a:solidFill>
                  <a:schemeClr val="tx1"/>
                </a:solidFill>
                <a:latin typeface="Times New Roman" panose="02020603050405020304"/>
                <a:ea typeface="Times New Roman" panose="02020603050405020304"/>
              </a:rPr>
              <a:t>участии</a:t>
            </a:r>
            <a:r>
              <a:rPr lang="en-US" altLang="ru-RU" sz="1600" b="1" i="1">
                <a:solidFill>
                  <a:schemeClr val="tx1"/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en-US" altLang="en-US" sz="1600" b="1" i="1">
                <a:solidFill>
                  <a:schemeClr val="tx1"/>
                </a:solidFill>
                <a:latin typeface="Times New Roman" panose="02020603050405020304"/>
                <a:ea typeface="Times New Roman" panose="02020603050405020304"/>
              </a:rPr>
              <a:t>в</a:t>
            </a:r>
            <a:r>
              <a:rPr lang="en-US" altLang="ru-RU" sz="1600" b="1" i="1">
                <a:solidFill>
                  <a:schemeClr val="tx1"/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en-US" altLang="en-US" sz="1600" b="1" i="1">
                <a:solidFill>
                  <a:schemeClr val="tx1"/>
                </a:solidFill>
                <a:latin typeface="Times New Roman" panose="02020603050405020304"/>
                <a:ea typeface="Times New Roman" panose="02020603050405020304"/>
              </a:rPr>
              <a:t>составе</a:t>
            </a:r>
            <a:r>
              <a:rPr lang="en-US" altLang="ru-RU" sz="1600" b="1" i="1">
                <a:solidFill>
                  <a:schemeClr val="tx1"/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en-US" altLang="en-US" sz="1600" b="1" i="1">
                <a:solidFill>
                  <a:schemeClr val="tx1"/>
                </a:solidFill>
                <a:latin typeface="Times New Roman" panose="02020603050405020304"/>
                <a:ea typeface="Times New Roman" panose="02020603050405020304"/>
              </a:rPr>
              <a:t>жюри</a:t>
            </a:r>
            <a:r>
              <a:rPr lang="en-US" altLang="ru-RU" sz="1600" b="1" i="1">
                <a:solidFill>
                  <a:schemeClr val="tx1"/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en-US" altLang="en-US" sz="1600" b="1" i="1">
                <a:solidFill>
                  <a:schemeClr val="tx1"/>
                </a:solidFill>
                <a:latin typeface="Times New Roman" panose="02020603050405020304"/>
                <a:ea typeface="Times New Roman" panose="02020603050405020304"/>
              </a:rPr>
              <a:t>конкурсов</a:t>
            </a:r>
            <a:endParaRPr lang="en-US" altLang="en-US" sz="1600" b="1" i="1">
              <a:solidFill>
                <a:schemeClr val="tx1"/>
              </a:solidFill>
              <a:latin typeface="Times New Roman" panose="02020603050405020304"/>
              <a:ea typeface="Times New Roman" panose="02020603050405020304"/>
            </a:endParaRPr>
          </a:p>
        </p:txBody>
      </p:sp>
      <p:graphicFrame>
        <p:nvGraphicFramePr>
          <p:cNvPr id="3" name="Таблица 2"/>
          <p:cNvGraphicFramePr/>
          <p:nvPr/>
        </p:nvGraphicFramePr>
        <p:xfrm>
          <a:off x="535305" y="946150"/>
          <a:ext cx="9239250" cy="4647565"/>
        </p:xfrm>
        <a:graphic>
          <a:graphicData uri="http://schemas.openxmlformats.org/drawingml/2006/table">
            <a:tbl>
              <a:tblPr/>
              <a:tblGrid>
                <a:gridCol w="6362700"/>
                <a:gridCol w="1371600"/>
                <a:gridCol w="1504950"/>
              </a:tblGrid>
              <a:tr h="269875">
                <a:tc>
                  <a:txBody>
                    <a:bodyPr/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Times New Roman" panose="02020603050405020304"/>
                        </a:rPr>
                        <a:t>Название мероприятия</a:t>
                      </a:r>
                      <a:endParaRPr lang="en-US" altLang="zh-CN" sz="14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ru-RU" altLang="en-US" sz="1400">
                          <a:latin typeface="Times New Roman" panose="02020603050405020304"/>
                          <a:ea typeface="Times New Roman" panose="02020603050405020304"/>
                        </a:rPr>
                        <a:t>У</a:t>
                      </a:r>
                      <a:r>
                        <a:rPr lang="en-US" altLang="zh-CN" sz="1400">
                          <a:latin typeface="Times New Roman" panose="02020603050405020304"/>
                          <a:ea typeface="Times New Roman" panose="02020603050405020304"/>
                        </a:rPr>
                        <a:t>ровень</a:t>
                      </a:r>
                      <a:endParaRPr lang="en-US" altLang="zh-CN" sz="14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Times New Roman" panose="02020603050405020304"/>
                        </a:rPr>
                        <a:t>ФИО </a:t>
                      </a:r>
                      <a:endParaRPr lang="en-US" altLang="zh-CN" sz="14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0">
                <a:tc>
                  <a:txBody>
                    <a:bodyPr/>
                    <a:p>
                      <a:pPr algn="just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Times New Roman" panose="02020603050405020304"/>
                        </a:rPr>
                        <a:t>Муниципальный этап Всероссийского конкурса инспекторов движения «Безопасное колесо»</a:t>
                      </a:r>
                      <a:endParaRPr lang="en-US" altLang="zh-CN" sz="14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Times New Roman" panose="02020603050405020304"/>
                        </a:rPr>
                        <a:t>муниципальный</a:t>
                      </a:r>
                      <a:endParaRPr lang="en-US" altLang="zh-CN" sz="14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Times New Roman" panose="02020603050405020304"/>
                        </a:rPr>
                        <a:t>Строганова И.А.</a:t>
                      </a:r>
                      <a:endParaRPr lang="en-US" altLang="zh-CN" sz="14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0">
                <a:tc>
                  <a:txBody>
                    <a:bodyPr/>
                    <a:p>
                      <a:pPr algn="just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Times New Roman" panose="02020603050405020304"/>
                        </a:rPr>
                        <a:t>Муниципальный конкурс декоративного букета «Вам, любимые педагоги!» ко Дню Педагога Калининского муниципального округа</a:t>
                      </a:r>
                      <a:endParaRPr lang="en-US" altLang="zh-CN" sz="14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Times New Roman" panose="02020603050405020304"/>
                        </a:rPr>
                        <a:t>муниципальный</a:t>
                      </a:r>
                      <a:endParaRPr lang="en-US" altLang="zh-CN" sz="14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Times New Roman" panose="02020603050405020304"/>
                        </a:rPr>
                        <a:t>Строганова И.А., Нелаева М.П., Иванова Г.П.</a:t>
                      </a:r>
                      <a:endParaRPr lang="en-US" altLang="zh-CN" sz="14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0">
                <a:tc>
                  <a:txBody>
                    <a:bodyPr/>
                    <a:p>
                      <a:pPr algn="just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Times New Roman" panose="02020603050405020304"/>
                        </a:rPr>
                        <a:t>Муниципальный этап Всероссийского конкурса хоровых и вокальных коллективов</a:t>
                      </a:r>
                      <a:endParaRPr lang="en-US" altLang="zh-CN" sz="14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Times New Roman" panose="02020603050405020304"/>
                        </a:rPr>
                        <a:t>муниципальный</a:t>
                      </a:r>
                      <a:endParaRPr lang="en-US" altLang="zh-CN" sz="14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Times New Roman" panose="02020603050405020304"/>
                        </a:rPr>
                        <a:t>Строганова И.А.</a:t>
                      </a:r>
                      <a:endParaRPr lang="en-US" altLang="zh-CN" sz="14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0">
                <a:tc>
                  <a:txBody>
                    <a:bodyPr/>
                    <a:p>
                      <a:pPr algn="just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Times New Roman" panose="02020603050405020304"/>
                        </a:rPr>
                        <a:t>Муниципальный конкурс творческих работ «Славим защитников земли Российской»</a:t>
                      </a:r>
                      <a:endParaRPr lang="en-US" altLang="zh-CN" sz="14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Times New Roman" panose="02020603050405020304"/>
                        </a:rPr>
                        <a:t>муниципальный</a:t>
                      </a:r>
                      <a:endParaRPr lang="en-US" altLang="zh-CN" sz="14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Times New Roman" panose="02020603050405020304"/>
                        </a:rPr>
                        <a:t>Строганова И.А., Иванова Г.П.</a:t>
                      </a:r>
                      <a:endParaRPr lang="en-US" altLang="zh-CN" sz="14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0">
                <a:tc>
                  <a:txBody>
                    <a:bodyPr/>
                    <a:p>
                      <a:pPr algn="just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Times New Roman" panose="02020603050405020304"/>
                        </a:rPr>
                        <a:t>Муниципальная выставка-конкурс работ кружковцев художественного, декоративно-прикладного и технического конкурса «Рукотворные чудеса»</a:t>
                      </a:r>
                      <a:endParaRPr lang="en-US" altLang="zh-CN" sz="14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Times New Roman" panose="02020603050405020304"/>
                        </a:rPr>
                        <a:t>муниципальный</a:t>
                      </a:r>
                      <a:endParaRPr lang="en-US" altLang="zh-CN" sz="14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Times New Roman" panose="02020603050405020304"/>
                        </a:rPr>
                        <a:t>Строганова И.А., Нелаева М.П., Иванова Г.П.</a:t>
                      </a:r>
                      <a:endParaRPr lang="en-US" altLang="zh-CN" sz="14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0">
                <a:tc>
                  <a:txBody>
                    <a:bodyPr/>
                    <a:p>
                      <a:pPr algn="just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Times New Roman" panose="02020603050405020304"/>
                        </a:rPr>
                        <a:t>Муниципальный фотоконкурс «Мамы, они как пуговки, на них всё держится»</a:t>
                      </a:r>
                      <a:endParaRPr lang="en-US" altLang="zh-CN" sz="14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Times New Roman" panose="02020603050405020304"/>
                        </a:rPr>
                        <a:t>муниципальный</a:t>
                      </a:r>
                      <a:endParaRPr lang="en-US" altLang="zh-CN" sz="14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Times New Roman" panose="02020603050405020304"/>
                        </a:rPr>
                        <a:t>Строганова И.А., Нелаева М.П., Иванова Г.П.</a:t>
                      </a:r>
                      <a:endParaRPr lang="en-US" altLang="zh-CN" sz="14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0">
                <a:tc>
                  <a:txBody>
                    <a:bodyPr/>
                    <a:p>
                      <a:pPr algn="just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Times New Roman" panose="02020603050405020304"/>
                        </a:rPr>
                        <a:t>Региональная выставка-конкурс декоративного прикладного творчества «Бумажная фантазия-2025»</a:t>
                      </a:r>
                      <a:endParaRPr lang="en-US" altLang="zh-CN" sz="14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Times New Roman" panose="02020603050405020304"/>
                        </a:rPr>
                        <a:t>региональный</a:t>
                      </a:r>
                      <a:endParaRPr lang="en-US" altLang="zh-CN" sz="14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Times New Roman" panose="02020603050405020304"/>
                        </a:rPr>
                        <a:t>Нелаева М.П.</a:t>
                      </a:r>
                      <a:endParaRPr lang="en-US" altLang="zh-CN" sz="14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0">
                <a:tc>
                  <a:txBody>
                    <a:bodyPr/>
                    <a:p>
                      <a:pPr algn="just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Times New Roman" panose="02020603050405020304"/>
                        </a:rPr>
                        <a:t>VI </a:t>
                      </a:r>
                      <a:r>
                        <a:rPr lang="en-US" altLang="zh-CN" sz="1400">
                          <a:latin typeface="Times New Roman" panose="02020603050405020304"/>
                          <a:ea typeface="Times New Roman" panose="02020603050405020304"/>
                        </a:rPr>
                        <a:t>Тверской открытый фестиваль-конкурс гитарного искусства «Волшебные звуки гитары»</a:t>
                      </a:r>
                      <a:endParaRPr lang="en-US" altLang="zh-CN" sz="14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Times New Roman" panose="02020603050405020304"/>
                        </a:rPr>
                        <a:t>региональный</a:t>
                      </a:r>
                      <a:endParaRPr lang="en-US" altLang="zh-CN" sz="14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Times New Roman" panose="02020603050405020304"/>
                        </a:rPr>
                        <a:t>Шкваркина Т.В.</a:t>
                      </a:r>
                      <a:endParaRPr lang="en-US" altLang="zh-CN" sz="14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Текстовое поле 1"/>
          <p:cNvSpPr txBox="1"/>
          <p:nvPr/>
        </p:nvSpPr>
        <p:spPr>
          <a:xfrm>
            <a:off x="552450" y="552450"/>
            <a:ext cx="9570720" cy="371475"/>
          </a:xfrm>
          <a:prstGeom prst="rect">
            <a:avLst/>
          </a:prstGeom>
        </p:spPr>
        <p:txBody>
          <a:bodyPr wrap="square">
            <a:spAutoFit/>
          </a:bodyPr>
          <a:p>
            <a:pPr algn="ctr" defTabSz="266700">
              <a:lnSpc>
                <a:spcPct val="114000"/>
              </a:lnSpc>
            </a:pPr>
            <a:r>
              <a:rPr lang="en-US" altLang="en-US" sz="1600" b="1" i="1">
                <a:solidFill>
                  <a:schemeClr val="tx1"/>
                </a:solidFill>
                <a:latin typeface="Times New Roman" panose="02020603050405020304"/>
                <a:ea typeface="Times New Roman" panose="02020603050405020304"/>
              </a:rPr>
              <a:t>Сведения</a:t>
            </a:r>
            <a:r>
              <a:rPr lang="en-US" altLang="ru-RU" sz="1600" b="1" i="1">
                <a:solidFill>
                  <a:schemeClr val="tx1"/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en-US" altLang="en-US" sz="1600" b="1" i="1">
                <a:solidFill>
                  <a:schemeClr val="tx1"/>
                </a:solidFill>
                <a:latin typeface="Times New Roman" panose="02020603050405020304"/>
                <a:ea typeface="Times New Roman" panose="02020603050405020304"/>
              </a:rPr>
              <a:t>о</a:t>
            </a:r>
            <a:r>
              <a:rPr lang="en-US" altLang="ru-RU" sz="1600" b="1" i="1">
                <a:solidFill>
                  <a:schemeClr val="tx1"/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en-US" altLang="en-US" sz="1600" b="1" i="1">
                <a:solidFill>
                  <a:schemeClr val="tx1"/>
                </a:solidFill>
                <a:latin typeface="Times New Roman" panose="02020603050405020304"/>
                <a:ea typeface="Times New Roman" panose="02020603050405020304"/>
              </a:rPr>
              <a:t>повышении</a:t>
            </a:r>
            <a:r>
              <a:rPr lang="en-US" altLang="ru-RU" sz="1600" b="1" i="1">
                <a:solidFill>
                  <a:schemeClr val="tx1"/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en-US" altLang="en-US" sz="1600" b="1" i="1">
                <a:solidFill>
                  <a:schemeClr val="tx1"/>
                </a:solidFill>
                <a:latin typeface="Times New Roman" panose="02020603050405020304"/>
                <a:ea typeface="Times New Roman" panose="02020603050405020304"/>
              </a:rPr>
              <a:t>квалификации</a:t>
            </a:r>
            <a:endParaRPr lang="en-US" altLang="en-US" sz="1600" b="1" i="1">
              <a:solidFill>
                <a:schemeClr val="tx1"/>
              </a:solidFill>
              <a:latin typeface="Times New Roman" panose="02020603050405020304"/>
              <a:ea typeface="Times New Roman" panose="02020603050405020304"/>
            </a:endParaRPr>
          </a:p>
        </p:txBody>
      </p:sp>
      <p:graphicFrame>
        <p:nvGraphicFramePr>
          <p:cNvPr id="3" name="Таблица 2"/>
          <p:cNvGraphicFramePr/>
          <p:nvPr/>
        </p:nvGraphicFramePr>
        <p:xfrm>
          <a:off x="718185" y="1118235"/>
          <a:ext cx="9239250" cy="3891280"/>
        </p:xfrm>
        <a:graphic>
          <a:graphicData uri="http://schemas.openxmlformats.org/drawingml/2006/table">
            <a:tbl>
              <a:tblPr/>
              <a:tblGrid>
                <a:gridCol w="1643380"/>
                <a:gridCol w="1137920"/>
                <a:gridCol w="1076325"/>
                <a:gridCol w="1076325"/>
                <a:gridCol w="1076325"/>
                <a:gridCol w="1076325"/>
                <a:gridCol w="1076325"/>
                <a:gridCol w="1076325"/>
              </a:tblGrid>
              <a:tr h="0">
                <a:tc>
                  <a:txBody>
                    <a:bodyPr/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endParaRPr lang="en-US" altLang="zh-CN" sz="1400">
                        <a:latin typeface="Times New Roman" panose="02020603050405020304"/>
                        <a:ea typeface="Times New Roman" panose="02020603050405020304"/>
                      </a:endParaRPr>
                    </a:p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Times New Roman" panose="02020603050405020304"/>
                        </a:rPr>
                        <a:t>ФИО</a:t>
                      </a:r>
                      <a:endParaRPr lang="en-US" altLang="zh-CN" sz="14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endParaRPr lang="en-US" altLang="zh-CN" sz="1400">
                        <a:latin typeface="Times New Roman" panose="02020603050405020304"/>
                        <a:ea typeface="Times New Roman" panose="02020603050405020304"/>
                      </a:endParaRPr>
                    </a:p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Times New Roman" panose="02020603050405020304"/>
                        </a:rPr>
                        <a:t>2020-2021</a:t>
                      </a:r>
                      <a:r>
                        <a:rPr lang="en-US" altLang="zh-CN" sz="1400">
                          <a:latin typeface="Times New Roman" panose="02020603050405020304"/>
                          <a:ea typeface="Times New Roman" panose="02020603050405020304"/>
                        </a:rPr>
                        <a:t> гг</a:t>
                      </a:r>
                      <a:r>
                        <a:rPr lang="en-US" altLang="zh-CN" sz="1400">
                          <a:latin typeface="Times New Roman" panose="02020603050405020304"/>
                          <a:ea typeface="Times New Roman" panose="02020603050405020304"/>
                        </a:rPr>
                        <a:t>.</a:t>
                      </a:r>
                      <a:endParaRPr lang="en-US" altLang="zh-CN" sz="14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endParaRPr lang="en-US" altLang="zh-CN" sz="1400">
                        <a:latin typeface="Times New Roman" panose="02020603050405020304"/>
                        <a:ea typeface="Times New Roman" panose="02020603050405020304"/>
                      </a:endParaRPr>
                    </a:p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Times New Roman" panose="02020603050405020304"/>
                        </a:rPr>
                        <a:t>2023 </a:t>
                      </a:r>
                      <a:r>
                        <a:rPr lang="en-US" altLang="zh-CN" sz="1400">
                          <a:latin typeface="Times New Roman" panose="02020603050405020304"/>
                          <a:ea typeface="Times New Roman" panose="02020603050405020304"/>
                        </a:rPr>
                        <a:t>г.</a:t>
                      </a:r>
                      <a:endParaRPr lang="en-US" altLang="zh-CN" sz="14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endParaRPr lang="en-US" altLang="zh-CN" sz="1400">
                        <a:latin typeface="Times New Roman" panose="02020603050405020304"/>
                        <a:ea typeface="Times New Roman" panose="02020603050405020304"/>
                      </a:endParaRPr>
                    </a:p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Times New Roman" panose="02020603050405020304"/>
                        </a:rPr>
                        <a:t>2024 </a:t>
                      </a:r>
                      <a:r>
                        <a:rPr lang="en-US" altLang="zh-CN" sz="1400">
                          <a:latin typeface="Times New Roman" panose="02020603050405020304"/>
                          <a:ea typeface="Times New Roman" panose="02020603050405020304"/>
                        </a:rPr>
                        <a:t>г.</a:t>
                      </a:r>
                      <a:endParaRPr lang="en-US" altLang="zh-CN" sz="14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endParaRPr lang="en-US" altLang="zh-CN" sz="1400">
                        <a:latin typeface="Times New Roman" panose="02020603050405020304"/>
                        <a:ea typeface="Times New Roman" panose="02020603050405020304"/>
                      </a:endParaRPr>
                    </a:p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Times New Roman" panose="02020603050405020304"/>
                        </a:rPr>
                        <a:t>2025 </a:t>
                      </a:r>
                      <a:r>
                        <a:rPr lang="en-US" altLang="zh-CN" sz="1400">
                          <a:latin typeface="Times New Roman" panose="02020603050405020304"/>
                          <a:ea typeface="Times New Roman" panose="02020603050405020304"/>
                        </a:rPr>
                        <a:t>г.</a:t>
                      </a:r>
                      <a:endParaRPr lang="en-US" altLang="zh-CN" sz="14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endParaRPr lang="en-US" altLang="zh-CN" sz="1400">
                        <a:latin typeface="Times New Roman" panose="02020603050405020304"/>
                        <a:ea typeface="Times New Roman" panose="02020603050405020304"/>
                      </a:endParaRPr>
                    </a:p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Times New Roman" panose="02020603050405020304"/>
                        </a:rPr>
                        <a:t>2026 </a:t>
                      </a:r>
                      <a:r>
                        <a:rPr lang="en-US" altLang="zh-CN" sz="1400">
                          <a:latin typeface="Times New Roman" panose="02020603050405020304"/>
                          <a:ea typeface="Times New Roman" panose="02020603050405020304"/>
                        </a:rPr>
                        <a:t>г.</a:t>
                      </a:r>
                      <a:endParaRPr lang="en-US" altLang="zh-CN" sz="14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endParaRPr lang="en-US" altLang="zh-CN" sz="1400">
                        <a:latin typeface="Times New Roman" panose="02020603050405020304"/>
                        <a:ea typeface="Times New Roman" panose="02020603050405020304"/>
                      </a:endParaRPr>
                    </a:p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Times New Roman" panose="02020603050405020304"/>
                        </a:rPr>
                        <a:t>2027 </a:t>
                      </a:r>
                      <a:r>
                        <a:rPr lang="en-US" altLang="zh-CN" sz="1400">
                          <a:latin typeface="Times New Roman" panose="02020603050405020304"/>
                          <a:ea typeface="Times New Roman" panose="02020603050405020304"/>
                        </a:rPr>
                        <a:t>г.</a:t>
                      </a:r>
                      <a:endParaRPr lang="en-US" altLang="zh-CN" sz="1400">
                        <a:latin typeface="Times New Roman" panose="02020603050405020304"/>
                        <a:ea typeface="Times New Roman" panose="02020603050405020304"/>
                      </a:endParaRPr>
                    </a:p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endParaRPr lang="en-US" altLang="zh-CN" sz="14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endParaRPr lang="en-US" altLang="zh-CN" sz="1400">
                        <a:latin typeface="Times New Roman" panose="02020603050405020304"/>
                        <a:ea typeface="Times New Roman" panose="02020603050405020304"/>
                      </a:endParaRPr>
                    </a:p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Times New Roman" panose="02020603050405020304"/>
                        </a:rPr>
                        <a:t>2028 </a:t>
                      </a:r>
                      <a:r>
                        <a:rPr lang="en-US" altLang="zh-CN" sz="1400">
                          <a:latin typeface="Times New Roman" panose="02020603050405020304"/>
                          <a:ea typeface="Times New Roman" panose="02020603050405020304"/>
                        </a:rPr>
                        <a:t>г.</a:t>
                      </a:r>
                      <a:endParaRPr lang="en-US" altLang="zh-CN" sz="14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0"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Times New Roman" panose="02020603050405020304"/>
                        </a:rPr>
                        <a:t>Букова Г.К.</a:t>
                      </a:r>
                      <a:endParaRPr lang="en-US" altLang="zh-CN" sz="14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Times New Roman" panose="02020603050405020304"/>
                        </a:rPr>
                        <a:t> </a:t>
                      </a:r>
                      <a:endParaRPr lang="en-US" altLang="zh-CN" sz="14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Times New Roman" panose="02020603050405020304"/>
                        </a:rPr>
                        <a:t> </a:t>
                      </a:r>
                      <a:endParaRPr lang="en-US" altLang="zh-CN" sz="14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Times New Roman" panose="02020603050405020304"/>
                        </a:rPr>
                        <a:t> </a:t>
                      </a:r>
                      <a:endParaRPr lang="en-US" altLang="zh-CN" sz="14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Times New Roman" panose="02020603050405020304"/>
                        </a:rPr>
                        <a:t> </a:t>
                      </a:r>
                      <a:endParaRPr lang="en-US" altLang="zh-CN" sz="14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Times New Roman" panose="02020603050405020304"/>
                        </a:rPr>
                        <a:t>до марта</a:t>
                      </a:r>
                      <a:endParaRPr lang="en-US" altLang="zh-CN" sz="14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Times New Roman" panose="02020603050405020304"/>
                        </a:rPr>
                        <a:t> </a:t>
                      </a:r>
                      <a:endParaRPr lang="en-US" altLang="zh-CN" sz="14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Times New Roman" panose="02020603050405020304"/>
                        </a:rPr>
                        <a:t> </a:t>
                      </a:r>
                      <a:endParaRPr lang="en-US" altLang="zh-CN" sz="14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0"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Times New Roman" panose="02020603050405020304"/>
                        </a:rPr>
                        <a:t>Дубовицкая М.Е.</a:t>
                      </a:r>
                      <a:endParaRPr lang="en-US" altLang="zh-CN" sz="14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solidFill>
                            <a:srgbClr val="FF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д</a:t>
                      </a:r>
                      <a:r>
                        <a:rPr lang="en-US" altLang="zh-CN" sz="1400">
                          <a:solidFill>
                            <a:srgbClr val="FF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екабрь 2021 г.</a:t>
                      </a:r>
                      <a:endParaRPr lang="en-US" altLang="zh-CN" sz="1400">
                        <a:solidFill>
                          <a:srgbClr val="FF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Times New Roman" panose="02020603050405020304"/>
                        </a:rPr>
                        <a:t> </a:t>
                      </a:r>
                      <a:endParaRPr lang="en-US" altLang="zh-CN" sz="14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Times New Roman" panose="02020603050405020304"/>
                        </a:rPr>
                        <a:t> </a:t>
                      </a:r>
                      <a:endParaRPr lang="en-US" altLang="zh-CN" sz="14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Times New Roman" panose="02020603050405020304"/>
                        </a:rPr>
                        <a:t> </a:t>
                      </a:r>
                      <a:endParaRPr lang="en-US" altLang="zh-CN" sz="14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Times New Roman" panose="02020603050405020304"/>
                        </a:rPr>
                        <a:t>до сентября</a:t>
                      </a:r>
                      <a:endParaRPr lang="en-US" altLang="zh-CN" sz="14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Times New Roman" panose="02020603050405020304"/>
                        </a:rPr>
                        <a:t> </a:t>
                      </a:r>
                      <a:endParaRPr lang="en-US" altLang="zh-CN" sz="14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Times New Roman" panose="02020603050405020304"/>
                        </a:rPr>
                        <a:t> </a:t>
                      </a:r>
                      <a:endParaRPr lang="en-US" altLang="zh-CN" sz="14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0"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Times New Roman" panose="02020603050405020304"/>
                        </a:rPr>
                        <a:t>Кострюкова Т.С.</a:t>
                      </a:r>
                      <a:endParaRPr lang="en-US" altLang="zh-CN" sz="14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solidFill>
                            <a:srgbClr val="FF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ф</a:t>
                      </a:r>
                      <a:r>
                        <a:rPr lang="en-US" altLang="zh-CN" sz="1400">
                          <a:solidFill>
                            <a:srgbClr val="FF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евраль 2020 г.</a:t>
                      </a:r>
                      <a:endParaRPr lang="en-US" altLang="zh-CN" sz="1400">
                        <a:solidFill>
                          <a:srgbClr val="FF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Times New Roman" panose="02020603050405020304"/>
                        </a:rPr>
                        <a:t> </a:t>
                      </a:r>
                      <a:endParaRPr lang="en-US" altLang="zh-CN" sz="14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Times New Roman" panose="02020603050405020304"/>
                        </a:rPr>
                        <a:t> </a:t>
                      </a:r>
                      <a:endParaRPr lang="en-US" altLang="zh-CN" sz="14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Times New Roman" panose="02020603050405020304"/>
                        </a:rPr>
                        <a:t> </a:t>
                      </a:r>
                      <a:endParaRPr lang="en-US" altLang="zh-CN" sz="14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Times New Roman" panose="02020603050405020304"/>
                        </a:rPr>
                        <a:t>до сентября</a:t>
                      </a:r>
                      <a:endParaRPr lang="en-US" altLang="zh-CN" sz="14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Times New Roman" panose="02020603050405020304"/>
                        </a:rPr>
                        <a:t> </a:t>
                      </a:r>
                      <a:endParaRPr lang="en-US" altLang="zh-CN" sz="14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Times New Roman" panose="02020603050405020304"/>
                        </a:rPr>
                        <a:t> </a:t>
                      </a:r>
                      <a:endParaRPr lang="en-US" altLang="zh-CN" sz="14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0"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Times New Roman" panose="02020603050405020304"/>
                        </a:rPr>
                        <a:t>Иванова Г.П.</a:t>
                      </a:r>
                      <a:endParaRPr lang="en-US" altLang="zh-CN" sz="14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solidFill>
                            <a:srgbClr val="FF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 </a:t>
                      </a:r>
                      <a:endParaRPr lang="en-US" altLang="zh-CN" sz="1400">
                        <a:solidFill>
                          <a:srgbClr val="FF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Times New Roman" panose="02020603050405020304"/>
                        </a:rPr>
                        <a:t> </a:t>
                      </a:r>
                      <a:endParaRPr lang="en-US" altLang="zh-CN" sz="14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Times New Roman" panose="02020603050405020304"/>
                        </a:rPr>
                        <a:t>декабрь </a:t>
                      </a:r>
                      <a:endParaRPr lang="en-US" altLang="zh-CN" sz="14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Times New Roman" panose="02020603050405020304"/>
                        </a:rPr>
                        <a:t> </a:t>
                      </a:r>
                      <a:endParaRPr lang="en-US" altLang="zh-CN" sz="14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Times New Roman" panose="02020603050405020304"/>
                        </a:rPr>
                        <a:t> </a:t>
                      </a:r>
                      <a:endParaRPr lang="en-US" altLang="zh-CN" sz="14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Times New Roman" panose="02020603050405020304"/>
                        </a:rPr>
                        <a:t>до декабря</a:t>
                      </a:r>
                      <a:endParaRPr lang="en-US" altLang="zh-CN" sz="14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Times New Roman" panose="02020603050405020304"/>
                        </a:rPr>
                        <a:t> </a:t>
                      </a:r>
                      <a:endParaRPr lang="en-US" altLang="zh-CN" sz="14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0"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Times New Roman" panose="02020603050405020304"/>
                        </a:rPr>
                        <a:t>Шарапова О.Н.</a:t>
                      </a:r>
                      <a:endParaRPr lang="en-US" altLang="zh-CN" sz="14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solidFill>
                            <a:srgbClr val="FF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ф</a:t>
                      </a:r>
                      <a:r>
                        <a:rPr lang="en-US" altLang="zh-CN" sz="1400">
                          <a:solidFill>
                            <a:srgbClr val="FF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евраль 2020 </a:t>
                      </a:r>
                      <a:r>
                        <a:rPr lang="en-US" altLang="zh-CN" sz="1400">
                          <a:solidFill>
                            <a:srgbClr val="FF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г.</a:t>
                      </a:r>
                      <a:endParaRPr lang="en-US" altLang="zh-CN" sz="1400">
                        <a:solidFill>
                          <a:srgbClr val="FF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Times New Roman" panose="02020603050405020304"/>
                        </a:rPr>
                        <a:t> </a:t>
                      </a:r>
                      <a:endParaRPr lang="en-US" altLang="zh-CN" sz="14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Times New Roman" panose="02020603050405020304"/>
                        </a:rPr>
                        <a:t> </a:t>
                      </a:r>
                      <a:endParaRPr lang="en-US" altLang="zh-CN" sz="14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Times New Roman" panose="02020603050405020304"/>
                        </a:rPr>
                        <a:t> </a:t>
                      </a:r>
                      <a:endParaRPr lang="en-US" altLang="zh-CN" sz="14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Times New Roman" panose="02020603050405020304"/>
                        </a:rPr>
                        <a:t>до марта</a:t>
                      </a:r>
                      <a:endParaRPr lang="en-US" altLang="zh-CN" sz="14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Times New Roman" panose="02020603050405020304"/>
                        </a:rPr>
                        <a:t> </a:t>
                      </a:r>
                      <a:endParaRPr lang="en-US" altLang="zh-CN" sz="14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Times New Roman" panose="02020603050405020304"/>
                        </a:rPr>
                        <a:t> </a:t>
                      </a:r>
                      <a:endParaRPr lang="en-US" altLang="zh-CN" sz="14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0"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Times New Roman" panose="02020603050405020304"/>
                        </a:rPr>
                        <a:t>Шкваркина Т.В.</a:t>
                      </a:r>
                      <a:endParaRPr lang="en-US" altLang="zh-CN" sz="14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solidFill>
                            <a:srgbClr val="FF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 </a:t>
                      </a:r>
                      <a:endParaRPr lang="en-US" altLang="zh-CN" sz="1400">
                        <a:solidFill>
                          <a:srgbClr val="FF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Times New Roman" panose="02020603050405020304"/>
                        </a:rPr>
                        <a:t> </a:t>
                      </a:r>
                      <a:endParaRPr lang="en-US" altLang="zh-CN" sz="14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Times New Roman" panose="02020603050405020304"/>
                        </a:rPr>
                        <a:t> </a:t>
                      </a:r>
                      <a:endParaRPr lang="en-US" altLang="zh-CN" sz="14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Times New Roman" panose="02020603050405020304"/>
                        </a:rPr>
                        <a:t>сентябрь</a:t>
                      </a:r>
                      <a:r>
                        <a:rPr lang="en-US" altLang="zh-CN" sz="1400">
                          <a:solidFill>
                            <a:srgbClr val="FF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 </a:t>
                      </a:r>
                      <a:endParaRPr lang="en-US" altLang="zh-CN" sz="1400">
                        <a:solidFill>
                          <a:srgbClr val="FF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Times New Roman" panose="02020603050405020304"/>
                        </a:rPr>
                        <a:t> </a:t>
                      </a:r>
                      <a:endParaRPr lang="en-US" altLang="zh-CN" sz="14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Times New Roman" panose="02020603050405020304"/>
                        </a:rPr>
                        <a:t> </a:t>
                      </a:r>
                      <a:endParaRPr lang="en-US" altLang="zh-CN" sz="14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Times New Roman" panose="02020603050405020304"/>
                        </a:rPr>
                        <a:t>до сентября</a:t>
                      </a:r>
                      <a:endParaRPr lang="en-US" altLang="zh-CN" sz="14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0"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Times New Roman" panose="02020603050405020304"/>
                        </a:rPr>
                        <a:t>Завершинская Н.Ю.</a:t>
                      </a:r>
                      <a:endParaRPr lang="en-US" altLang="zh-CN" sz="14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solidFill>
                            <a:srgbClr val="FF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 </a:t>
                      </a:r>
                      <a:endParaRPr lang="en-US" altLang="zh-CN" sz="1400">
                        <a:solidFill>
                          <a:srgbClr val="FF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Times New Roman" panose="02020603050405020304"/>
                        </a:rPr>
                        <a:t>март</a:t>
                      </a:r>
                      <a:endParaRPr lang="en-US" altLang="zh-CN" sz="14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Times New Roman" panose="02020603050405020304"/>
                        </a:rPr>
                        <a:t> </a:t>
                      </a:r>
                      <a:endParaRPr lang="en-US" altLang="zh-CN" sz="14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Times New Roman" panose="02020603050405020304"/>
                        </a:rPr>
                        <a:t> </a:t>
                      </a:r>
                      <a:endParaRPr lang="en-US" altLang="zh-CN" sz="14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Times New Roman" panose="02020603050405020304"/>
                        </a:rPr>
                        <a:t>до марта</a:t>
                      </a:r>
                      <a:endParaRPr lang="en-US" altLang="zh-CN" sz="14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Times New Roman" panose="02020603050405020304"/>
                        </a:rPr>
                        <a:t> </a:t>
                      </a:r>
                      <a:endParaRPr lang="en-US" altLang="zh-CN" sz="14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Times New Roman" panose="02020603050405020304"/>
                        </a:rPr>
                        <a:t> </a:t>
                      </a:r>
                      <a:endParaRPr lang="en-US" altLang="zh-CN" sz="14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0"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Times New Roman" panose="02020603050405020304"/>
                        </a:rPr>
                        <a:t>Рыжикова И.Р.</a:t>
                      </a:r>
                      <a:endParaRPr lang="en-US" altLang="zh-CN" sz="14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solidFill>
                            <a:srgbClr val="FF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 </a:t>
                      </a:r>
                      <a:endParaRPr lang="en-US" altLang="zh-CN" sz="1400">
                        <a:solidFill>
                          <a:srgbClr val="FF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Times New Roman" panose="02020603050405020304"/>
                        </a:rPr>
                        <a:t>март</a:t>
                      </a:r>
                      <a:endParaRPr lang="en-US" altLang="zh-CN" sz="14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Times New Roman" panose="02020603050405020304"/>
                        </a:rPr>
                        <a:t> </a:t>
                      </a:r>
                      <a:endParaRPr lang="en-US" altLang="zh-CN" sz="14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Times New Roman" panose="02020603050405020304"/>
                        </a:rPr>
                        <a:t> </a:t>
                      </a:r>
                      <a:endParaRPr lang="en-US" altLang="zh-CN" sz="14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Times New Roman" panose="02020603050405020304"/>
                        </a:rPr>
                        <a:t>до марта</a:t>
                      </a:r>
                      <a:endParaRPr lang="en-US" altLang="zh-CN" sz="14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Times New Roman" panose="02020603050405020304"/>
                        </a:rPr>
                        <a:t> </a:t>
                      </a:r>
                      <a:endParaRPr lang="en-US" altLang="zh-CN" sz="14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Times New Roman" panose="02020603050405020304"/>
                        </a:rPr>
                        <a:t> </a:t>
                      </a:r>
                      <a:endParaRPr lang="en-US" altLang="zh-CN" sz="14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0"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Times New Roman" panose="02020603050405020304"/>
                        </a:rPr>
                        <a:t>Кузахмедова Р.И.</a:t>
                      </a:r>
                      <a:endParaRPr lang="en-US" altLang="zh-CN" sz="14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solidFill>
                            <a:srgbClr val="FF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март 2021 </a:t>
                      </a:r>
                      <a:r>
                        <a:rPr lang="en-US" altLang="zh-CN" sz="1400">
                          <a:solidFill>
                            <a:srgbClr val="FF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г.</a:t>
                      </a:r>
                      <a:endParaRPr lang="en-US" altLang="zh-CN" sz="1400">
                        <a:solidFill>
                          <a:srgbClr val="FF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Times New Roman" panose="02020603050405020304"/>
                        </a:rPr>
                        <a:t> </a:t>
                      </a:r>
                      <a:endParaRPr lang="en-US" altLang="zh-CN" sz="14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Times New Roman" panose="02020603050405020304"/>
                        </a:rPr>
                        <a:t> </a:t>
                      </a:r>
                      <a:endParaRPr lang="en-US" altLang="zh-CN" sz="14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Times New Roman" panose="02020603050405020304"/>
                        </a:rPr>
                        <a:t> </a:t>
                      </a:r>
                      <a:endParaRPr lang="en-US" altLang="zh-CN" sz="14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Times New Roman" panose="02020603050405020304"/>
                        </a:rPr>
                        <a:t>до марта</a:t>
                      </a:r>
                      <a:endParaRPr lang="en-US" altLang="zh-CN" sz="14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Times New Roman" panose="02020603050405020304"/>
                        </a:rPr>
                        <a:t> </a:t>
                      </a:r>
                      <a:endParaRPr lang="en-US" altLang="zh-CN" sz="14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Times New Roman" panose="02020603050405020304"/>
                        </a:rPr>
                        <a:t> </a:t>
                      </a:r>
                      <a:endParaRPr lang="en-US" altLang="zh-CN" sz="14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0"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Times New Roman" panose="02020603050405020304"/>
                        </a:rPr>
                        <a:t>Ушакова Г.П.</a:t>
                      </a:r>
                      <a:endParaRPr lang="en-US" altLang="zh-CN" sz="14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solidFill>
                            <a:srgbClr val="FF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март 2021 </a:t>
                      </a:r>
                      <a:r>
                        <a:rPr lang="en-US" altLang="zh-CN" sz="1400">
                          <a:solidFill>
                            <a:srgbClr val="FF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г.</a:t>
                      </a:r>
                      <a:endParaRPr lang="en-US" altLang="zh-CN" sz="1400">
                        <a:solidFill>
                          <a:srgbClr val="FF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Times New Roman" panose="02020603050405020304"/>
                        </a:rPr>
                        <a:t> </a:t>
                      </a:r>
                      <a:endParaRPr lang="en-US" altLang="zh-CN" sz="14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Times New Roman" panose="02020603050405020304"/>
                        </a:rPr>
                        <a:t> </a:t>
                      </a:r>
                      <a:endParaRPr lang="en-US" altLang="zh-CN" sz="14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Times New Roman" panose="02020603050405020304"/>
                        </a:rPr>
                        <a:t> </a:t>
                      </a:r>
                      <a:endParaRPr lang="en-US" altLang="zh-CN" sz="14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Times New Roman" panose="02020603050405020304"/>
                        </a:rPr>
                        <a:t>до марта</a:t>
                      </a:r>
                      <a:endParaRPr lang="en-US" altLang="zh-CN" sz="14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Times New Roman" panose="02020603050405020304"/>
                        </a:rPr>
                        <a:t> </a:t>
                      </a:r>
                      <a:endParaRPr lang="en-US" altLang="zh-CN" sz="14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Times New Roman" panose="02020603050405020304"/>
                        </a:rPr>
                        <a:t> </a:t>
                      </a:r>
                      <a:endParaRPr lang="en-US" altLang="zh-CN" sz="14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0"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Times New Roman" panose="02020603050405020304"/>
                        </a:rPr>
                        <a:t>Колпакова Н.А.</a:t>
                      </a:r>
                      <a:endParaRPr lang="en-US" altLang="zh-CN" sz="14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solidFill>
                            <a:srgbClr val="FF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 </a:t>
                      </a:r>
                      <a:endParaRPr lang="en-US" altLang="zh-CN" sz="1400">
                        <a:solidFill>
                          <a:srgbClr val="FF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Times New Roman" panose="02020603050405020304"/>
                        </a:rPr>
                        <a:t> </a:t>
                      </a:r>
                      <a:endParaRPr lang="en-US" altLang="zh-CN" sz="14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Times New Roman" panose="02020603050405020304"/>
                        </a:rPr>
                        <a:t> </a:t>
                      </a:r>
                      <a:endParaRPr lang="en-US" altLang="zh-CN" sz="14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Times New Roman" panose="02020603050405020304"/>
                        </a:rPr>
                        <a:t> </a:t>
                      </a:r>
                      <a:endParaRPr lang="en-US" altLang="zh-CN" sz="14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Times New Roman" panose="02020603050405020304"/>
                        </a:rPr>
                        <a:t> </a:t>
                      </a:r>
                      <a:endParaRPr lang="en-US" altLang="zh-CN" sz="14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Times New Roman" panose="02020603050405020304"/>
                        </a:rPr>
                        <a:t>до </a:t>
                      </a:r>
                      <a:r>
                        <a:rPr lang="en-US" altLang="zh-CN" sz="1400">
                          <a:latin typeface="Times New Roman" panose="02020603050405020304"/>
                          <a:ea typeface="Times New Roman" panose="02020603050405020304"/>
                        </a:rPr>
                        <a:t>сентября</a:t>
                      </a:r>
                      <a:endParaRPr lang="en-US" altLang="zh-CN" sz="14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Times New Roman" panose="02020603050405020304"/>
                        </a:rPr>
                        <a:t> </a:t>
                      </a:r>
                      <a:endParaRPr lang="en-US" altLang="zh-CN" sz="14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0"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Times New Roman" panose="02020603050405020304"/>
                        </a:rPr>
                        <a:t>Нелаева М.П.</a:t>
                      </a:r>
                      <a:endParaRPr lang="en-US" altLang="zh-CN" sz="14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solidFill>
                            <a:srgbClr val="FF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 </a:t>
                      </a:r>
                      <a:endParaRPr lang="en-US" altLang="zh-CN" sz="1400">
                        <a:solidFill>
                          <a:srgbClr val="FF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Times New Roman" panose="02020603050405020304"/>
                        </a:rPr>
                        <a:t> </a:t>
                      </a:r>
                      <a:endParaRPr lang="en-US" altLang="zh-CN" sz="14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Times New Roman" panose="02020603050405020304"/>
                        </a:rPr>
                        <a:t> </a:t>
                      </a:r>
                      <a:endParaRPr lang="en-US" altLang="zh-CN" sz="14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Times New Roman" panose="02020603050405020304"/>
                        </a:rPr>
                        <a:t> </a:t>
                      </a:r>
                      <a:endParaRPr lang="en-US" altLang="zh-CN" sz="14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Times New Roman" panose="02020603050405020304"/>
                        </a:rPr>
                        <a:t> </a:t>
                      </a:r>
                      <a:endParaRPr lang="en-US" altLang="zh-CN" sz="14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Times New Roman" panose="02020603050405020304"/>
                        </a:rPr>
                        <a:t>до </a:t>
                      </a:r>
                      <a:r>
                        <a:rPr lang="en-US" altLang="zh-CN" sz="1400">
                          <a:latin typeface="Times New Roman" panose="02020603050405020304"/>
                          <a:ea typeface="Times New Roman" panose="02020603050405020304"/>
                        </a:rPr>
                        <a:t>сентября</a:t>
                      </a:r>
                      <a:endParaRPr lang="en-US" altLang="zh-CN" sz="14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Times New Roman" panose="02020603050405020304"/>
                        </a:rPr>
                        <a:t> </a:t>
                      </a:r>
                      <a:endParaRPr lang="en-US" altLang="zh-CN" sz="14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0"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Times New Roman" panose="02020603050405020304"/>
                        </a:rPr>
                        <a:t>Мальцева А.С.</a:t>
                      </a:r>
                      <a:endParaRPr lang="en-US" altLang="zh-CN" sz="14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solidFill>
                            <a:srgbClr val="FF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 </a:t>
                      </a:r>
                      <a:endParaRPr lang="en-US" altLang="zh-CN" sz="1400">
                        <a:solidFill>
                          <a:srgbClr val="FF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Times New Roman" panose="02020603050405020304"/>
                        </a:rPr>
                        <a:t> </a:t>
                      </a:r>
                      <a:endParaRPr lang="en-US" altLang="zh-CN" sz="14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Times New Roman" panose="02020603050405020304"/>
                        </a:rPr>
                        <a:t> </a:t>
                      </a:r>
                      <a:endParaRPr lang="en-US" altLang="zh-CN" sz="14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Times New Roman" panose="02020603050405020304"/>
                        </a:rPr>
                        <a:t> </a:t>
                      </a:r>
                      <a:endParaRPr lang="en-US" altLang="zh-CN" sz="14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Times New Roman" panose="02020603050405020304"/>
                        </a:rPr>
                        <a:t> </a:t>
                      </a:r>
                      <a:endParaRPr lang="en-US" altLang="zh-CN" sz="14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Times New Roman" panose="02020603050405020304"/>
                        </a:rPr>
                        <a:t>до </a:t>
                      </a:r>
                      <a:r>
                        <a:rPr lang="en-US" altLang="zh-CN" sz="1400">
                          <a:latin typeface="Times New Roman" panose="02020603050405020304"/>
                          <a:ea typeface="Times New Roman" panose="02020603050405020304"/>
                        </a:rPr>
                        <a:t>сентября</a:t>
                      </a:r>
                      <a:endParaRPr lang="en-US" altLang="zh-CN" sz="14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endParaRPr sz="14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Текстовое поле 1"/>
          <p:cNvSpPr txBox="1"/>
          <p:nvPr/>
        </p:nvSpPr>
        <p:spPr>
          <a:xfrm>
            <a:off x="552450" y="552450"/>
            <a:ext cx="9570720" cy="371475"/>
          </a:xfrm>
          <a:prstGeom prst="rect">
            <a:avLst/>
          </a:prstGeom>
        </p:spPr>
        <p:txBody>
          <a:bodyPr wrap="square">
            <a:spAutoFit/>
          </a:bodyPr>
          <a:p>
            <a:pPr algn="ctr" defTabSz="266700">
              <a:lnSpc>
                <a:spcPct val="114000"/>
              </a:lnSpc>
            </a:pPr>
            <a:r>
              <a:rPr lang="en-US" altLang="en-US" sz="1600" b="1" i="1">
                <a:solidFill>
                  <a:schemeClr val="tx1"/>
                </a:solidFill>
                <a:latin typeface="Times New Roman" panose="02020603050405020304"/>
                <a:ea typeface="Times New Roman" panose="02020603050405020304"/>
              </a:rPr>
              <a:t>Сведения</a:t>
            </a:r>
            <a:r>
              <a:rPr lang="en-US" altLang="ru-RU" sz="1600" b="1" i="1">
                <a:solidFill>
                  <a:schemeClr val="tx1"/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en-US" altLang="en-US" sz="1600" b="1" i="1">
                <a:solidFill>
                  <a:schemeClr val="tx1"/>
                </a:solidFill>
                <a:latin typeface="Times New Roman" panose="02020603050405020304"/>
                <a:ea typeface="Times New Roman" panose="02020603050405020304"/>
              </a:rPr>
              <a:t>о</a:t>
            </a:r>
            <a:r>
              <a:rPr lang="en-US" altLang="ru-RU" sz="1600" b="1" i="1">
                <a:solidFill>
                  <a:schemeClr val="tx1"/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en-US" altLang="en-US" sz="1600" b="1" i="1">
                <a:solidFill>
                  <a:schemeClr val="tx1"/>
                </a:solidFill>
                <a:latin typeface="Times New Roman" panose="02020603050405020304"/>
                <a:ea typeface="Times New Roman" panose="02020603050405020304"/>
              </a:rPr>
              <a:t>наличии</a:t>
            </a:r>
            <a:r>
              <a:rPr lang="en-US" altLang="ru-RU" sz="1600" b="1" i="1">
                <a:solidFill>
                  <a:schemeClr val="tx1"/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en-US" altLang="en-US" sz="1600" b="1" i="1">
                <a:solidFill>
                  <a:schemeClr val="tx1"/>
                </a:solidFill>
                <a:latin typeface="Times New Roman" panose="02020603050405020304"/>
                <a:ea typeface="Times New Roman" panose="02020603050405020304"/>
              </a:rPr>
              <a:t>квалификационной</a:t>
            </a:r>
            <a:r>
              <a:rPr lang="en-US" altLang="ru-RU" sz="1600" b="1" i="1">
                <a:solidFill>
                  <a:schemeClr val="tx1"/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en-US" altLang="en-US" sz="1600" b="1" i="1">
                <a:solidFill>
                  <a:schemeClr val="tx1"/>
                </a:solidFill>
                <a:latin typeface="Times New Roman" panose="02020603050405020304"/>
                <a:ea typeface="Times New Roman" panose="02020603050405020304"/>
              </a:rPr>
              <a:t>категории</a:t>
            </a:r>
            <a:endParaRPr lang="en-US" altLang="en-US" sz="1600" b="1" i="1">
              <a:solidFill>
                <a:schemeClr val="tx1"/>
              </a:solidFill>
              <a:latin typeface="Times New Roman" panose="02020603050405020304"/>
              <a:ea typeface="Times New Roman" panose="02020603050405020304"/>
            </a:endParaRPr>
          </a:p>
        </p:txBody>
      </p:sp>
      <p:graphicFrame>
        <p:nvGraphicFramePr>
          <p:cNvPr id="3" name="Таблица 2"/>
          <p:cNvGraphicFramePr/>
          <p:nvPr/>
        </p:nvGraphicFramePr>
        <p:xfrm>
          <a:off x="626428" y="1201420"/>
          <a:ext cx="9496425" cy="0"/>
        </p:xfrm>
        <a:graphic>
          <a:graphicData uri="http://schemas.openxmlformats.org/drawingml/2006/table">
            <a:tbl>
              <a:tblPr/>
              <a:tblGrid>
                <a:gridCol w="1704975"/>
                <a:gridCol w="809625"/>
                <a:gridCol w="1704975"/>
                <a:gridCol w="1704975"/>
                <a:gridCol w="1619250"/>
                <a:gridCol w="1952625"/>
              </a:tblGrid>
              <a:tr h="0">
                <a:tc>
                  <a:txBody>
                    <a:bodyPr/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endParaRPr lang="en-US" altLang="zh-CN" sz="1400">
                        <a:latin typeface="Times New Roman" panose="02020603050405020304"/>
                        <a:ea typeface="Times New Roman" panose="02020603050405020304"/>
                      </a:endParaRPr>
                    </a:p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Times New Roman" panose="02020603050405020304"/>
                        </a:rPr>
                        <a:t>ФИО</a:t>
                      </a:r>
                      <a:endParaRPr lang="en-US" altLang="zh-CN" sz="14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endParaRPr lang="en-US" altLang="zh-CN" sz="1400">
                        <a:latin typeface="Times New Roman" panose="02020603050405020304"/>
                        <a:ea typeface="Times New Roman" panose="02020603050405020304"/>
                      </a:endParaRPr>
                    </a:p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Times New Roman" panose="02020603050405020304"/>
                        </a:rPr>
                        <a:t>Нет</a:t>
                      </a:r>
                      <a:endParaRPr lang="en-US" altLang="zh-CN" sz="14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Times New Roman" panose="02020603050405020304"/>
                        </a:rPr>
                        <a:t>Соответствие занимаемой должности</a:t>
                      </a:r>
                      <a:endParaRPr lang="en-US" altLang="zh-CN" sz="14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Times New Roman" panose="02020603050405020304"/>
                        </a:rPr>
                        <a:t>Первая квалификационная категория</a:t>
                      </a:r>
                      <a:endParaRPr lang="en-US" altLang="zh-CN" sz="14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Times New Roman" panose="02020603050405020304"/>
                        </a:rPr>
                        <a:t>Высшая квалификационная категория</a:t>
                      </a:r>
                      <a:endParaRPr lang="en-US" altLang="zh-CN" sz="14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Times New Roman" panose="02020603050405020304"/>
                        </a:rPr>
                        <a:t>Планируемая квалификационная категория</a:t>
                      </a:r>
                      <a:endParaRPr lang="en-US" altLang="zh-CN" sz="14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0"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Times New Roman" panose="02020603050405020304"/>
                        </a:rPr>
                        <a:t>Букова Г.К.</a:t>
                      </a:r>
                      <a:endParaRPr lang="en-US" altLang="zh-CN" sz="14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Times New Roman" panose="02020603050405020304"/>
                        </a:rPr>
                        <a:t>+</a:t>
                      </a:r>
                      <a:endParaRPr lang="en-US" altLang="zh-CN" sz="14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solidFill>
                            <a:srgbClr val="FF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Сентябрь 2025 </a:t>
                      </a:r>
                      <a:r>
                        <a:rPr lang="en-US" altLang="zh-CN" sz="1400">
                          <a:solidFill>
                            <a:srgbClr val="FF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г.</a:t>
                      </a:r>
                      <a:endParaRPr lang="en-US" altLang="zh-CN" sz="1400">
                        <a:solidFill>
                          <a:srgbClr val="FF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Times New Roman" panose="02020603050405020304"/>
                        </a:rPr>
                        <a:t> </a:t>
                      </a:r>
                      <a:endParaRPr lang="en-US" altLang="zh-CN" sz="14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Times New Roman" panose="02020603050405020304"/>
                        </a:rPr>
                        <a:t> </a:t>
                      </a:r>
                      <a:endParaRPr lang="en-US" altLang="zh-CN" sz="14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Times New Roman" panose="02020603050405020304"/>
                        </a:rPr>
                        <a:t>Первая, июнь 2026 </a:t>
                      </a:r>
                      <a:r>
                        <a:rPr lang="en-US" altLang="zh-CN" sz="1400">
                          <a:latin typeface="Times New Roman" panose="02020603050405020304"/>
                          <a:ea typeface="Times New Roman" panose="02020603050405020304"/>
                        </a:rPr>
                        <a:t>г.</a:t>
                      </a:r>
                      <a:endParaRPr lang="en-US" altLang="zh-CN" sz="14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0"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Times New Roman" panose="02020603050405020304"/>
                        </a:rPr>
                        <a:t>Дубовицкая М.Е.</a:t>
                      </a:r>
                      <a:endParaRPr lang="en-US" altLang="zh-CN" sz="14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solidFill>
                            <a:srgbClr val="FF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 </a:t>
                      </a:r>
                      <a:endParaRPr lang="en-US" altLang="zh-CN" sz="1400">
                        <a:solidFill>
                          <a:srgbClr val="FF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Times New Roman" panose="02020603050405020304"/>
                        </a:rPr>
                        <a:t> </a:t>
                      </a:r>
                      <a:endParaRPr lang="en-US" altLang="zh-CN" sz="14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solidFill>
                            <a:srgbClr val="00B0F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14.12.2021 </a:t>
                      </a:r>
                      <a:r>
                        <a:rPr lang="en-US" altLang="zh-CN" sz="1400">
                          <a:solidFill>
                            <a:srgbClr val="00B0F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г.</a:t>
                      </a:r>
                      <a:endParaRPr lang="en-US" altLang="zh-CN" sz="1400">
                        <a:solidFill>
                          <a:srgbClr val="00B0F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Times New Roman" panose="02020603050405020304"/>
                        </a:rPr>
                        <a:t> </a:t>
                      </a:r>
                      <a:endParaRPr lang="en-US" altLang="zh-CN" sz="14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Times New Roman" panose="02020603050405020304"/>
                        </a:rPr>
                        <a:t>Первая, 2026 </a:t>
                      </a:r>
                      <a:r>
                        <a:rPr lang="en-US" altLang="zh-CN" sz="1400">
                          <a:latin typeface="Times New Roman" panose="02020603050405020304"/>
                          <a:ea typeface="Times New Roman" panose="02020603050405020304"/>
                        </a:rPr>
                        <a:t>г.</a:t>
                      </a:r>
                      <a:endParaRPr lang="en-US" altLang="zh-CN" sz="14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0"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Times New Roman" panose="02020603050405020304"/>
                        </a:rPr>
                        <a:t>Кострюкова Т.С.</a:t>
                      </a:r>
                      <a:endParaRPr lang="en-US" altLang="zh-CN" sz="14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solidFill>
                            <a:srgbClr val="FF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 </a:t>
                      </a:r>
                      <a:endParaRPr lang="en-US" altLang="zh-CN" sz="1400">
                        <a:solidFill>
                          <a:srgbClr val="FF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Times New Roman" panose="02020603050405020304"/>
                        </a:rPr>
                        <a:t> </a:t>
                      </a:r>
                      <a:endParaRPr lang="en-US" altLang="zh-CN" sz="14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solidFill>
                            <a:srgbClr val="00B0F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14.12.2021 </a:t>
                      </a:r>
                      <a:r>
                        <a:rPr lang="en-US" altLang="zh-CN" sz="1400">
                          <a:solidFill>
                            <a:srgbClr val="00B0F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г.</a:t>
                      </a:r>
                      <a:endParaRPr lang="en-US" altLang="zh-CN" sz="1400">
                        <a:solidFill>
                          <a:srgbClr val="00B0F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Times New Roman" panose="02020603050405020304"/>
                        </a:rPr>
                        <a:t> </a:t>
                      </a:r>
                      <a:endParaRPr lang="en-US" altLang="zh-CN" sz="14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Times New Roman" panose="02020603050405020304"/>
                        </a:rPr>
                        <a:t>Первая, 2026 </a:t>
                      </a:r>
                      <a:r>
                        <a:rPr lang="en-US" altLang="zh-CN" sz="1400">
                          <a:latin typeface="Times New Roman" panose="02020603050405020304"/>
                          <a:ea typeface="Times New Roman" panose="02020603050405020304"/>
                        </a:rPr>
                        <a:t>г.</a:t>
                      </a:r>
                      <a:endParaRPr lang="en-US" altLang="zh-CN" sz="14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0"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Times New Roman" panose="02020603050405020304"/>
                        </a:rPr>
                        <a:t>Иванова Г.П.</a:t>
                      </a:r>
                      <a:endParaRPr lang="en-US" altLang="zh-CN" sz="14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solidFill>
                            <a:srgbClr val="FF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 </a:t>
                      </a:r>
                      <a:endParaRPr lang="en-US" altLang="zh-CN" sz="1400">
                        <a:solidFill>
                          <a:srgbClr val="FF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Times New Roman" panose="02020603050405020304"/>
                        </a:rPr>
                        <a:t> </a:t>
                      </a:r>
                      <a:endParaRPr lang="en-US" altLang="zh-CN" sz="14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Times New Roman" panose="02020603050405020304"/>
                        </a:rPr>
                        <a:t>01.07.2025 </a:t>
                      </a:r>
                      <a:r>
                        <a:rPr lang="en-US" altLang="zh-CN" sz="1400">
                          <a:latin typeface="Times New Roman" panose="02020603050405020304"/>
                          <a:ea typeface="Times New Roman" panose="02020603050405020304"/>
                        </a:rPr>
                        <a:t>г.</a:t>
                      </a:r>
                      <a:endParaRPr lang="en-US" altLang="zh-CN" sz="14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Times New Roman" panose="02020603050405020304"/>
                        </a:rPr>
                        <a:t> </a:t>
                      </a:r>
                      <a:endParaRPr lang="en-US" altLang="zh-CN" sz="14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Times New Roman" panose="02020603050405020304"/>
                        </a:rPr>
                        <a:t> </a:t>
                      </a:r>
                      <a:endParaRPr lang="en-US" altLang="zh-CN" sz="14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0"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Times New Roman" panose="02020603050405020304"/>
                        </a:rPr>
                        <a:t>Шарапова О.Н.</a:t>
                      </a:r>
                      <a:endParaRPr lang="en-US" altLang="zh-CN" sz="14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Times New Roman" panose="02020603050405020304"/>
                        </a:rPr>
                        <a:t>+</a:t>
                      </a:r>
                      <a:endParaRPr lang="en-US" altLang="zh-CN" sz="14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solidFill>
                            <a:srgbClr val="FF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Сентябрь 2025 </a:t>
                      </a:r>
                      <a:r>
                        <a:rPr lang="en-US" altLang="zh-CN" sz="1400">
                          <a:solidFill>
                            <a:srgbClr val="FF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г.</a:t>
                      </a:r>
                      <a:endParaRPr lang="en-US" altLang="zh-CN" sz="1400">
                        <a:solidFill>
                          <a:srgbClr val="FF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Times New Roman" panose="02020603050405020304"/>
                        </a:rPr>
                        <a:t> </a:t>
                      </a:r>
                      <a:endParaRPr lang="en-US" altLang="zh-CN" sz="14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Times New Roman" panose="02020603050405020304"/>
                        </a:rPr>
                        <a:t> </a:t>
                      </a:r>
                      <a:endParaRPr lang="en-US" altLang="zh-CN" sz="14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Times New Roman" panose="02020603050405020304"/>
                        </a:rPr>
                        <a:t>Первая, июнь 2026 </a:t>
                      </a:r>
                      <a:r>
                        <a:rPr lang="en-US" altLang="zh-CN" sz="1400">
                          <a:latin typeface="Times New Roman" panose="02020603050405020304"/>
                          <a:ea typeface="Times New Roman" panose="02020603050405020304"/>
                        </a:rPr>
                        <a:t>г.</a:t>
                      </a:r>
                      <a:endParaRPr lang="en-US" altLang="zh-CN" sz="14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0"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Times New Roman" panose="02020603050405020304"/>
                        </a:rPr>
                        <a:t>Шкваркина Т.В.</a:t>
                      </a:r>
                      <a:endParaRPr lang="en-US" altLang="zh-CN" sz="14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solidFill>
                            <a:srgbClr val="FF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 </a:t>
                      </a:r>
                      <a:endParaRPr lang="en-US" altLang="zh-CN" sz="1400">
                        <a:solidFill>
                          <a:srgbClr val="FF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Times New Roman" panose="02020603050405020304"/>
                        </a:rPr>
                        <a:t> </a:t>
                      </a:r>
                      <a:endParaRPr lang="en-US" altLang="zh-CN" sz="14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Times New Roman" panose="02020603050405020304"/>
                        </a:rPr>
                        <a:t>21.09.2021 г.</a:t>
                      </a:r>
                      <a:endParaRPr lang="en-US" altLang="zh-CN" sz="14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Times New Roman" panose="02020603050405020304"/>
                        </a:rPr>
                        <a:t> </a:t>
                      </a:r>
                      <a:endParaRPr lang="en-US" altLang="zh-CN" sz="14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Times New Roman" panose="02020603050405020304"/>
                        </a:rPr>
                        <a:t>Высшая</a:t>
                      </a:r>
                      <a:r>
                        <a:rPr lang="en-US" altLang="zh-CN" sz="1400">
                          <a:latin typeface="Times New Roman" panose="02020603050405020304"/>
                          <a:ea typeface="Times New Roman" panose="02020603050405020304"/>
                        </a:rPr>
                        <a:t>, январь 2026 г.</a:t>
                      </a:r>
                      <a:endParaRPr lang="en-US" altLang="zh-CN" sz="14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0"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Times New Roman" panose="02020603050405020304"/>
                        </a:rPr>
                        <a:t>Завершинская Н.Ю.</a:t>
                      </a:r>
                      <a:endParaRPr lang="en-US" altLang="zh-CN" sz="14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solidFill>
                            <a:srgbClr val="FF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 </a:t>
                      </a:r>
                      <a:endParaRPr lang="en-US" altLang="zh-CN" sz="1400">
                        <a:solidFill>
                          <a:srgbClr val="FF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Times New Roman" panose="02020603050405020304"/>
                        </a:rPr>
                        <a:t> </a:t>
                      </a:r>
                      <a:endParaRPr lang="en-US" altLang="zh-CN" sz="14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Times New Roman" panose="02020603050405020304"/>
                        </a:rPr>
                        <a:t> </a:t>
                      </a:r>
                      <a:endParaRPr lang="en-US" altLang="zh-CN" sz="14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Times New Roman" panose="02020603050405020304"/>
                        </a:rPr>
                        <a:t>06.05.2025 </a:t>
                      </a:r>
                      <a:r>
                        <a:rPr lang="en-US" altLang="zh-CN" sz="1400">
                          <a:latin typeface="Times New Roman" panose="02020603050405020304"/>
                          <a:ea typeface="Times New Roman" panose="02020603050405020304"/>
                        </a:rPr>
                        <a:t>г.</a:t>
                      </a:r>
                      <a:endParaRPr lang="en-US" altLang="zh-CN" sz="14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Times New Roman" panose="02020603050405020304"/>
                        </a:rPr>
                        <a:t> </a:t>
                      </a:r>
                      <a:endParaRPr lang="en-US" altLang="zh-CN" sz="14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0"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Times New Roman" panose="02020603050405020304"/>
                        </a:rPr>
                        <a:t>Рыжикова И.Р.</a:t>
                      </a:r>
                      <a:endParaRPr lang="en-US" altLang="zh-CN" sz="14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solidFill>
                            <a:srgbClr val="FF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 </a:t>
                      </a:r>
                      <a:endParaRPr lang="en-US" altLang="zh-CN" sz="1400">
                        <a:solidFill>
                          <a:srgbClr val="FF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Times New Roman" panose="02020603050405020304"/>
                        </a:rPr>
                        <a:t> </a:t>
                      </a:r>
                      <a:endParaRPr lang="en-US" altLang="zh-CN" sz="14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Times New Roman" panose="02020603050405020304"/>
                        </a:rPr>
                        <a:t> </a:t>
                      </a:r>
                      <a:endParaRPr lang="en-US" altLang="zh-CN" sz="14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Times New Roman" panose="02020603050405020304"/>
                        </a:rPr>
                        <a:t>06.05.2025 </a:t>
                      </a:r>
                      <a:r>
                        <a:rPr lang="en-US" altLang="zh-CN" sz="1400">
                          <a:latin typeface="Times New Roman" panose="02020603050405020304"/>
                          <a:ea typeface="Times New Roman" panose="02020603050405020304"/>
                        </a:rPr>
                        <a:t>г.</a:t>
                      </a:r>
                      <a:endParaRPr lang="en-US" altLang="zh-CN" sz="14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Times New Roman" panose="02020603050405020304"/>
                        </a:rPr>
                        <a:t> </a:t>
                      </a:r>
                      <a:endParaRPr lang="en-US" altLang="zh-CN" sz="14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0"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Times New Roman" panose="02020603050405020304"/>
                        </a:rPr>
                        <a:t>Кузахмедова Р.И.</a:t>
                      </a:r>
                      <a:endParaRPr lang="en-US" altLang="zh-CN" sz="14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solidFill>
                            <a:srgbClr val="FF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 </a:t>
                      </a:r>
                      <a:endParaRPr lang="en-US" altLang="zh-CN" sz="1400">
                        <a:solidFill>
                          <a:srgbClr val="FF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Times New Roman" panose="02020603050405020304"/>
                        </a:rPr>
                        <a:t> </a:t>
                      </a:r>
                      <a:endParaRPr lang="en-US" altLang="zh-CN" sz="14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Times New Roman" panose="02020603050405020304"/>
                        </a:rPr>
                        <a:t>21.09.2021 </a:t>
                      </a:r>
                      <a:r>
                        <a:rPr lang="en-US" altLang="zh-CN" sz="1400">
                          <a:latin typeface="Times New Roman" panose="02020603050405020304"/>
                          <a:ea typeface="Times New Roman" panose="02020603050405020304"/>
                        </a:rPr>
                        <a:t>г.</a:t>
                      </a:r>
                      <a:endParaRPr lang="en-US" altLang="zh-CN" sz="14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Times New Roman" panose="02020603050405020304"/>
                        </a:rPr>
                        <a:t> </a:t>
                      </a:r>
                      <a:endParaRPr lang="en-US" altLang="zh-CN" sz="14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Times New Roman" panose="02020603050405020304"/>
                        </a:rPr>
                        <a:t>Высшая, июнь 2026 </a:t>
                      </a:r>
                      <a:r>
                        <a:rPr lang="en-US" altLang="zh-CN" sz="1400">
                          <a:latin typeface="Times New Roman" panose="02020603050405020304"/>
                          <a:ea typeface="Times New Roman" panose="02020603050405020304"/>
                        </a:rPr>
                        <a:t>г.</a:t>
                      </a:r>
                      <a:endParaRPr lang="en-US" altLang="zh-CN" sz="14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0"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Times New Roman" panose="02020603050405020304"/>
                        </a:rPr>
                        <a:t>Ушакова Г.П.</a:t>
                      </a:r>
                      <a:endParaRPr lang="en-US" altLang="zh-CN" sz="14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solidFill>
                            <a:srgbClr val="FF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 </a:t>
                      </a:r>
                      <a:endParaRPr lang="en-US" altLang="zh-CN" sz="1400">
                        <a:solidFill>
                          <a:srgbClr val="FF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Times New Roman" panose="02020603050405020304"/>
                        </a:rPr>
                        <a:t> </a:t>
                      </a:r>
                      <a:endParaRPr lang="en-US" altLang="zh-CN" sz="14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Times New Roman" panose="02020603050405020304"/>
                        </a:rPr>
                        <a:t>21.09.2021</a:t>
                      </a:r>
                      <a:endParaRPr lang="en-US" altLang="zh-CN" sz="14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Times New Roman" panose="02020603050405020304"/>
                        </a:rPr>
                        <a:t> </a:t>
                      </a:r>
                      <a:endParaRPr lang="en-US" altLang="zh-CN" sz="14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Times New Roman" panose="02020603050405020304"/>
                        </a:rPr>
                        <a:t>Высшая, июнь 2026 </a:t>
                      </a:r>
                      <a:r>
                        <a:rPr lang="en-US" altLang="zh-CN" sz="1400">
                          <a:latin typeface="Times New Roman" panose="02020603050405020304"/>
                          <a:ea typeface="Times New Roman" panose="02020603050405020304"/>
                        </a:rPr>
                        <a:t>г.</a:t>
                      </a:r>
                      <a:endParaRPr lang="en-US" altLang="zh-CN" sz="14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0"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Times New Roman" panose="02020603050405020304"/>
                        </a:rPr>
                        <a:t>Колпакова Н.А.</a:t>
                      </a:r>
                      <a:endParaRPr lang="en-US" altLang="zh-CN" sz="14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Times New Roman" panose="02020603050405020304"/>
                        </a:rPr>
                        <a:t>+</a:t>
                      </a:r>
                      <a:endParaRPr lang="en-US" altLang="zh-CN" sz="14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solidFill>
                            <a:srgbClr val="FF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Октябрь  </a:t>
                      </a:r>
                      <a:r>
                        <a:rPr lang="en-US" altLang="zh-CN" sz="1400">
                          <a:solidFill>
                            <a:srgbClr val="FF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2027 </a:t>
                      </a:r>
                      <a:r>
                        <a:rPr lang="en-US" altLang="zh-CN" sz="1400">
                          <a:solidFill>
                            <a:srgbClr val="FF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г.</a:t>
                      </a:r>
                      <a:endParaRPr lang="en-US" altLang="zh-CN" sz="1400">
                        <a:solidFill>
                          <a:srgbClr val="FF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Times New Roman" panose="02020603050405020304"/>
                        </a:rPr>
                        <a:t> </a:t>
                      </a:r>
                      <a:endParaRPr lang="en-US" altLang="zh-CN" sz="14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Times New Roman" panose="02020603050405020304"/>
                        </a:rPr>
                        <a:t> </a:t>
                      </a:r>
                      <a:endParaRPr lang="en-US" altLang="zh-CN" sz="14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Times New Roman" panose="02020603050405020304"/>
                        </a:rPr>
                        <a:t> </a:t>
                      </a:r>
                      <a:endParaRPr lang="en-US" altLang="zh-CN" sz="14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0"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Times New Roman" panose="02020603050405020304"/>
                        </a:rPr>
                        <a:t>Нелаева М.П.</a:t>
                      </a:r>
                      <a:endParaRPr lang="en-US" altLang="zh-CN" sz="14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Times New Roman" panose="02020603050405020304"/>
                        </a:rPr>
                        <a:t>+</a:t>
                      </a:r>
                      <a:endParaRPr lang="en-US" altLang="zh-CN" sz="14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solidFill>
                            <a:srgbClr val="FF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Октябрь  </a:t>
                      </a:r>
                      <a:r>
                        <a:rPr lang="en-US" altLang="zh-CN" sz="1400">
                          <a:solidFill>
                            <a:srgbClr val="FF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2027 </a:t>
                      </a:r>
                      <a:r>
                        <a:rPr lang="en-US" altLang="zh-CN" sz="1400">
                          <a:solidFill>
                            <a:srgbClr val="FF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г.</a:t>
                      </a:r>
                      <a:endParaRPr lang="en-US" altLang="zh-CN" sz="1400">
                        <a:solidFill>
                          <a:srgbClr val="FF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Times New Roman" panose="02020603050405020304"/>
                        </a:rPr>
                        <a:t> </a:t>
                      </a:r>
                      <a:endParaRPr lang="en-US" altLang="zh-CN" sz="14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Times New Roman" panose="02020603050405020304"/>
                        </a:rPr>
                        <a:t> </a:t>
                      </a:r>
                      <a:endParaRPr lang="en-US" altLang="zh-CN" sz="14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Times New Roman" panose="02020603050405020304"/>
                        </a:rPr>
                        <a:t> </a:t>
                      </a:r>
                      <a:endParaRPr lang="en-US" altLang="zh-CN" sz="14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0"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Times New Roman" panose="02020603050405020304"/>
                        </a:rPr>
                        <a:t>Мальцева А.С.</a:t>
                      </a:r>
                      <a:endParaRPr lang="en-US" altLang="zh-CN" sz="14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Times New Roman" panose="02020603050405020304"/>
                        </a:rPr>
                        <a:t>+</a:t>
                      </a:r>
                      <a:endParaRPr lang="en-US" altLang="zh-CN" sz="14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solidFill>
                            <a:srgbClr val="FF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Октябрь  </a:t>
                      </a:r>
                      <a:r>
                        <a:rPr lang="en-US" altLang="zh-CN" sz="1400">
                          <a:solidFill>
                            <a:srgbClr val="FF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2027 </a:t>
                      </a:r>
                      <a:r>
                        <a:rPr lang="en-US" altLang="zh-CN" sz="1400">
                          <a:solidFill>
                            <a:srgbClr val="FF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г.</a:t>
                      </a:r>
                      <a:endParaRPr lang="en-US" altLang="zh-CN" sz="1400">
                        <a:solidFill>
                          <a:srgbClr val="FF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Times New Roman" panose="02020603050405020304"/>
                        </a:rPr>
                        <a:t> </a:t>
                      </a:r>
                      <a:endParaRPr lang="en-US" altLang="zh-CN" sz="14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/>
                          <a:ea typeface="Times New Roman" panose="02020603050405020304"/>
                        </a:rPr>
                        <a:t> </a:t>
                      </a:r>
                      <a:endParaRPr lang="en-US" altLang="zh-CN" sz="14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endParaRPr sz="14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Изображение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44170" y="218440"/>
            <a:ext cx="6086475" cy="6315075"/>
          </a:xfrm>
          <a:prstGeom prst="rect">
            <a:avLst/>
          </a:prstGeom>
        </p:spPr>
      </p:pic>
      <p:pic>
        <p:nvPicPr>
          <p:cNvPr id="3" name="Изображение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64630" y="1702435"/>
            <a:ext cx="5382895" cy="345313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Текстовое поле 1"/>
          <p:cNvSpPr txBox="1"/>
          <p:nvPr/>
        </p:nvSpPr>
        <p:spPr>
          <a:xfrm>
            <a:off x="2160270" y="421640"/>
            <a:ext cx="65532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ru-RU" altLang="en-US" b="1" i="1">
                <a:latin typeface="Times New Roman" panose="02020603050405020304" charset="0"/>
                <a:cs typeface="Times New Roman" panose="02020603050405020304" charset="0"/>
              </a:rPr>
              <a:t>Сравнительный анализ создания дополнительных мест</a:t>
            </a:r>
            <a:endParaRPr lang="ru-RU" altLang="en-US" b="1" i="1"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3" name="Изображение 2" descr="2026-01-12_12-35-0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77645" y="1506855"/>
            <a:ext cx="7549515" cy="309372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Текстовое поле 1"/>
          <p:cNvSpPr txBox="1"/>
          <p:nvPr/>
        </p:nvSpPr>
        <p:spPr>
          <a:xfrm>
            <a:off x="1162685" y="494030"/>
            <a:ext cx="8975725" cy="511810"/>
          </a:xfrm>
          <a:prstGeom prst="rect">
            <a:avLst/>
          </a:prstGeom>
        </p:spPr>
        <p:txBody>
          <a:bodyPr wrap="square">
            <a:spAutoFit/>
          </a:bodyPr>
          <a:p>
            <a:pPr algn="ctr" defTabSz="266700">
              <a:lnSpc>
                <a:spcPct val="114000"/>
              </a:lnSpc>
            </a:pPr>
            <a:r>
              <a:rPr lang="en-US" altLang="zh-CN" sz="2400" b="1" i="1">
                <a:latin typeface="Times New Roman" panose="02020603050405020304"/>
                <a:ea typeface="SimSun" panose="02010600030101010101" pitchFamily="2" charset="-122"/>
              </a:rPr>
              <a:t>Количественный и гендерный состав обучающихся УДО ДДТ</a:t>
            </a:r>
            <a:endParaRPr lang="en-US" altLang="zh-CN" sz="2400" b="1" i="1">
              <a:latin typeface="Times New Roman" panose="02020603050405020304"/>
              <a:ea typeface="SimSun" panose="02010600030101010101" pitchFamily="2" charset="-122"/>
            </a:endParaRPr>
          </a:p>
        </p:txBody>
      </p:sp>
      <p:graphicFrame>
        <p:nvGraphicFramePr>
          <p:cNvPr id="3" name="Таблица 2"/>
          <p:cNvGraphicFramePr/>
          <p:nvPr>
            <p:custDataLst>
              <p:tags r:id="rId1"/>
            </p:custDataLst>
          </p:nvPr>
        </p:nvGraphicFramePr>
        <p:xfrm>
          <a:off x="1163320" y="1731010"/>
          <a:ext cx="8771255" cy="2867025"/>
        </p:xfrm>
        <a:graphic>
          <a:graphicData uri="http://schemas.openxmlformats.org/drawingml/2006/table">
            <a:tbl>
              <a:tblPr/>
              <a:tblGrid>
                <a:gridCol w="1031240"/>
                <a:gridCol w="1113155"/>
                <a:gridCol w="1718945"/>
                <a:gridCol w="2131060"/>
                <a:gridCol w="1429385"/>
                <a:gridCol w="1347470"/>
              </a:tblGrid>
              <a:tr h="409575">
                <a:tc rowSpan="2">
                  <a:txBody>
                    <a:bodyPr/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800" b="1">
                          <a:latin typeface="Times New Roman" panose="02020603050405020304"/>
                          <a:ea typeface="SimSun" panose="02010600030101010101" pitchFamily="2" charset="-122"/>
                        </a:rPr>
                        <a:t>Год</a:t>
                      </a:r>
                      <a:endParaRPr lang="en-US" altLang="zh-CN" sz="1800" b="1">
                        <a:latin typeface="Times New Roman" panose="02020603050405020304"/>
                        <a:ea typeface="SimSun" panose="02010600030101010101" pitchFamily="2" charset="-122"/>
                      </a:endParaRPr>
                    </a:p>
                  </a:txBody>
                  <a:tcPr marL="0" marR="0" marT="0" marB="0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 gridSpan="5">
                  <a:txBody>
                    <a:bodyPr/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800" b="1">
                          <a:latin typeface="Times New Roman" panose="02020603050405020304"/>
                          <a:ea typeface="SimSun" panose="02010600030101010101" pitchFamily="2" charset="-122"/>
                        </a:rPr>
                        <a:t>Количество обучающихся</a:t>
                      </a:r>
                      <a:endParaRPr lang="en-US" altLang="zh-CN" sz="1800" b="1">
                        <a:latin typeface="Times New Roman" panose="02020603050405020304"/>
                        <a:ea typeface="SimSun" panose="02010600030101010101" pitchFamily="2" charset="-122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 hMerge="1">
                  <a:tcP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</a:tcPr>
                </a:tc>
                <a:tc hMerge="1">
                  <a:tcP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</a:tcPr>
                </a:tc>
                <a:tc hMerge="1">
                  <a:tcP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</a:tcPr>
                </a:tc>
                <a:tc hMerge="1">
                  <a:tcPr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</a:tcPr>
                </a:tc>
              </a:tr>
              <a:tr h="409575">
                <a:tc vMerge="1">
                  <a:tcPr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B w="12700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800" b="1">
                          <a:latin typeface="Times New Roman" panose="02020603050405020304"/>
                          <a:ea typeface="SimSun" panose="02010600030101010101" pitchFamily="2" charset="-122"/>
                        </a:rPr>
                        <a:t>Всего</a:t>
                      </a:r>
                      <a:endParaRPr lang="en-US" altLang="zh-CN" sz="1800" b="1">
                        <a:latin typeface="Times New Roman" panose="02020603050405020304"/>
                        <a:ea typeface="SimSun" panose="02010600030101010101" pitchFamily="2" charset="-122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800" b="1">
                          <a:latin typeface="Times New Roman" panose="02020603050405020304"/>
                          <a:ea typeface="SimSun" panose="02010600030101010101" pitchFamily="2" charset="-122"/>
                        </a:rPr>
                        <a:t>Фактическое</a:t>
                      </a:r>
                      <a:endParaRPr lang="en-US" altLang="zh-CN" sz="1800" b="1">
                        <a:latin typeface="Times New Roman" panose="02020603050405020304"/>
                        <a:ea typeface="SimSun" panose="02010600030101010101" pitchFamily="2" charset="-122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800" b="1">
                          <a:latin typeface="Times New Roman" panose="02020603050405020304"/>
                          <a:ea typeface="SimSun" panose="02010600030101010101" pitchFamily="2" charset="-122"/>
                        </a:rPr>
                        <a:t>Повторяющихся</a:t>
                      </a:r>
                      <a:endParaRPr lang="en-US" altLang="zh-CN" sz="1800" b="1">
                        <a:latin typeface="Times New Roman" panose="02020603050405020304"/>
                        <a:ea typeface="SimSun" panose="02010600030101010101" pitchFamily="2" charset="-122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800" b="1">
                          <a:latin typeface="Times New Roman" panose="02020603050405020304"/>
                          <a:ea typeface="SimSun" panose="02010600030101010101" pitchFamily="2" charset="-122"/>
                        </a:rPr>
                        <a:t>Мальчики</a:t>
                      </a:r>
                      <a:endParaRPr lang="en-US" altLang="zh-CN" sz="1800" b="1">
                        <a:latin typeface="Times New Roman" panose="02020603050405020304"/>
                        <a:ea typeface="SimSun" panose="02010600030101010101" pitchFamily="2" charset="-122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800" b="1">
                          <a:latin typeface="Times New Roman" panose="02020603050405020304"/>
                          <a:ea typeface="SimSun" panose="02010600030101010101" pitchFamily="2" charset="-122"/>
                        </a:rPr>
                        <a:t>Девочки</a:t>
                      </a:r>
                      <a:endParaRPr lang="en-US" altLang="zh-CN" sz="1800" b="1">
                        <a:latin typeface="Times New Roman" panose="02020603050405020304"/>
                        <a:ea typeface="SimSun" panose="02010600030101010101" pitchFamily="2" charset="-122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rgbClr val="EAF1DD"/>
                    </a:solidFill>
                  </a:tcPr>
                </a:tc>
              </a:tr>
              <a:tr h="409575">
                <a:tc>
                  <a:txBody>
                    <a:bodyPr/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800" b="1" i="1">
                          <a:latin typeface="Times New Roman" panose="02020603050405020304"/>
                          <a:ea typeface="SimSun" panose="02010600030101010101" pitchFamily="2" charset="-122"/>
                        </a:rPr>
                        <a:t>2021</a:t>
                      </a:r>
                      <a:endParaRPr lang="en-US" altLang="zh-CN" sz="1800" b="1" i="1">
                        <a:latin typeface="Times New Roman" panose="02020603050405020304"/>
                        <a:ea typeface="SimSun" panose="02010600030101010101" pitchFamily="2" charset="-122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800">
                          <a:latin typeface="Times New Roman" panose="02020603050405020304"/>
                          <a:ea typeface="SimSun" panose="02010600030101010101" pitchFamily="2" charset="-122"/>
                        </a:rPr>
                        <a:t>1678</a:t>
                      </a:r>
                      <a:endParaRPr lang="en-US" altLang="zh-CN" sz="1800">
                        <a:latin typeface="Times New Roman" panose="02020603050405020304"/>
                        <a:ea typeface="SimSun" panose="02010600030101010101" pitchFamily="2" charset="-122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800">
                          <a:latin typeface="Times New Roman" panose="02020603050405020304"/>
                          <a:ea typeface="SimSun" panose="02010600030101010101" pitchFamily="2" charset="-122"/>
                        </a:rPr>
                        <a:t>1325</a:t>
                      </a:r>
                      <a:endParaRPr lang="en-US" altLang="zh-CN" sz="1800">
                        <a:latin typeface="Times New Roman" panose="02020603050405020304"/>
                        <a:ea typeface="SimSun" panose="02010600030101010101" pitchFamily="2" charset="-122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800">
                          <a:latin typeface="Times New Roman" panose="02020603050405020304"/>
                          <a:ea typeface="SimSun" panose="02010600030101010101" pitchFamily="2" charset="-122"/>
                        </a:rPr>
                        <a:t>353</a:t>
                      </a:r>
                      <a:endParaRPr lang="en-US" altLang="zh-CN" sz="1800">
                        <a:latin typeface="Times New Roman" panose="02020603050405020304"/>
                        <a:ea typeface="SimSun" panose="02010600030101010101" pitchFamily="2" charset="-122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800">
                          <a:latin typeface="Times New Roman" panose="02020603050405020304"/>
                          <a:ea typeface="SimSun" panose="02010600030101010101" pitchFamily="2" charset="-122"/>
                        </a:rPr>
                        <a:t>652</a:t>
                      </a:r>
                      <a:endParaRPr lang="en-US" altLang="zh-CN" sz="1800">
                        <a:latin typeface="Times New Roman" panose="02020603050405020304"/>
                        <a:ea typeface="SimSun" panose="02010600030101010101" pitchFamily="2" charset="-122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800">
                          <a:latin typeface="Times New Roman" panose="02020603050405020304"/>
                          <a:ea typeface="SimSun" panose="02010600030101010101" pitchFamily="2" charset="-122"/>
                        </a:rPr>
                        <a:t>673</a:t>
                      </a:r>
                      <a:endParaRPr lang="en-US" altLang="zh-CN" sz="1800">
                        <a:latin typeface="Times New Roman" panose="02020603050405020304"/>
                        <a:ea typeface="SimSun" panose="02010600030101010101" pitchFamily="2" charset="-122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rgbClr val="EAF1DD"/>
                    </a:solidFill>
                  </a:tcPr>
                </a:tc>
              </a:tr>
              <a:tr h="409575">
                <a:tc>
                  <a:txBody>
                    <a:bodyPr/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800" b="1" i="1">
                          <a:latin typeface="Times New Roman" panose="02020603050405020304"/>
                          <a:ea typeface="SimSun" panose="02010600030101010101" pitchFamily="2" charset="-122"/>
                        </a:rPr>
                        <a:t>2022</a:t>
                      </a:r>
                      <a:endParaRPr lang="en-US" altLang="zh-CN" sz="1800" b="1" i="1">
                        <a:latin typeface="Times New Roman" panose="02020603050405020304"/>
                        <a:ea typeface="SimSun" panose="02010600030101010101" pitchFamily="2" charset="-122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800">
                          <a:latin typeface="Times New Roman" panose="02020603050405020304"/>
                          <a:ea typeface="SimSun" panose="02010600030101010101" pitchFamily="2" charset="-122"/>
                        </a:rPr>
                        <a:t>1441</a:t>
                      </a:r>
                      <a:endParaRPr lang="en-US" altLang="zh-CN" sz="1800">
                        <a:latin typeface="Times New Roman" panose="02020603050405020304"/>
                        <a:ea typeface="SimSun" panose="02010600030101010101" pitchFamily="2" charset="-122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800">
                          <a:latin typeface="Times New Roman" panose="02020603050405020304"/>
                          <a:ea typeface="SimSun" panose="02010600030101010101" pitchFamily="2" charset="-122"/>
                        </a:rPr>
                        <a:t>1217</a:t>
                      </a:r>
                      <a:endParaRPr lang="en-US" altLang="zh-CN" sz="1800">
                        <a:latin typeface="Times New Roman" panose="02020603050405020304"/>
                        <a:ea typeface="SimSun" panose="02010600030101010101" pitchFamily="2" charset="-122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800">
                          <a:latin typeface="Times New Roman" panose="02020603050405020304"/>
                          <a:ea typeface="SimSun" panose="02010600030101010101" pitchFamily="2" charset="-122"/>
                        </a:rPr>
                        <a:t>224</a:t>
                      </a:r>
                      <a:endParaRPr lang="en-US" altLang="zh-CN" sz="1800">
                        <a:latin typeface="Times New Roman" panose="02020603050405020304"/>
                        <a:ea typeface="SimSun" panose="02010600030101010101" pitchFamily="2" charset="-122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800">
                          <a:latin typeface="Times New Roman" panose="02020603050405020304"/>
                          <a:ea typeface="SimSun" panose="02010600030101010101" pitchFamily="2" charset="-122"/>
                        </a:rPr>
                        <a:t>592</a:t>
                      </a:r>
                      <a:endParaRPr lang="en-US" altLang="zh-CN" sz="1800">
                        <a:latin typeface="Times New Roman" panose="02020603050405020304"/>
                        <a:ea typeface="SimSun" panose="02010600030101010101" pitchFamily="2" charset="-122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800">
                          <a:latin typeface="Times New Roman" panose="02020603050405020304"/>
                          <a:ea typeface="SimSun" panose="02010600030101010101" pitchFamily="2" charset="-122"/>
                        </a:rPr>
                        <a:t>625</a:t>
                      </a:r>
                      <a:endParaRPr lang="en-US" altLang="zh-CN" sz="1800">
                        <a:latin typeface="Times New Roman" panose="02020603050405020304"/>
                        <a:ea typeface="SimSun" panose="02010600030101010101" pitchFamily="2" charset="-122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rgbClr val="EAF1DD"/>
                    </a:solidFill>
                  </a:tcPr>
                </a:tc>
              </a:tr>
              <a:tr h="409575">
                <a:tc>
                  <a:txBody>
                    <a:bodyPr/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800" b="1" i="1">
                          <a:latin typeface="Times New Roman" panose="02020603050405020304"/>
                          <a:ea typeface="SimSun" panose="02010600030101010101" pitchFamily="2" charset="-122"/>
                        </a:rPr>
                        <a:t>2023</a:t>
                      </a:r>
                      <a:endParaRPr lang="en-US" altLang="zh-CN" sz="1800" b="1" i="1">
                        <a:latin typeface="Times New Roman" panose="02020603050405020304"/>
                        <a:ea typeface="SimSun" panose="02010600030101010101" pitchFamily="2" charset="-122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800">
                          <a:latin typeface="Times New Roman" panose="02020603050405020304"/>
                          <a:ea typeface="SimSun" panose="02010600030101010101" pitchFamily="2" charset="-122"/>
                        </a:rPr>
                        <a:t>1911</a:t>
                      </a:r>
                      <a:endParaRPr lang="en-US" altLang="zh-CN" sz="1800">
                        <a:latin typeface="Times New Roman" panose="02020603050405020304"/>
                        <a:ea typeface="SimSun" panose="02010600030101010101" pitchFamily="2" charset="-122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800">
                          <a:latin typeface="Times New Roman" panose="02020603050405020304"/>
                          <a:ea typeface="SimSun" panose="02010600030101010101" pitchFamily="2" charset="-122"/>
                        </a:rPr>
                        <a:t>1464</a:t>
                      </a:r>
                      <a:endParaRPr lang="en-US" altLang="zh-CN" sz="1800">
                        <a:latin typeface="Times New Roman" panose="02020603050405020304"/>
                        <a:ea typeface="SimSun" panose="02010600030101010101" pitchFamily="2" charset="-122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800">
                          <a:latin typeface="Times New Roman" panose="02020603050405020304"/>
                          <a:ea typeface="SimSun" panose="02010600030101010101" pitchFamily="2" charset="-122"/>
                        </a:rPr>
                        <a:t>427</a:t>
                      </a:r>
                      <a:endParaRPr lang="en-US" altLang="zh-CN" sz="1800">
                        <a:latin typeface="Times New Roman" panose="02020603050405020304"/>
                        <a:ea typeface="SimSun" panose="02010600030101010101" pitchFamily="2" charset="-122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800">
                          <a:latin typeface="Times New Roman" panose="02020603050405020304"/>
                          <a:ea typeface="SimSun" panose="02010600030101010101" pitchFamily="2" charset="-122"/>
                        </a:rPr>
                        <a:t>748</a:t>
                      </a:r>
                      <a:endParaRPr lang="en-US" altLang="zh-CN" sz="1800">
                        <a:latin typeface="Times New Roman" panose="02020603050405020304"/>
                        <a:ea typeface="SimSun" panose="02010600030101010101" pitchFamily="2" charset="-122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800">
                          <a:latin typeface="Times New Roman" panose="02020603050405020304"/>
                          <a:ea typeface="SimSun" panose="02010600030101010101" pitchFamily="2" charset="-122"/>
                        </a:rPr>
                        <a:t>716</a:t>
                      </a:r>
                      <a:endParaRPr lang="en-US" altLang="zh-CN" sz="1800">
                        <a:latin typeface="Times New Roman" panose="02020603050405020304"/>
                        <a:ea typeface="SimSun" panose="02010600030101010101" pitchFamily="2" charset="-122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rgbClr val="EAF1DD"/>
                    </a:solidFill>
                  </a:tcPr>
                </a:tc>
              </a:tr>
              <a:tr h="409575">
                <a:tc>
                  <a:txBody>
                    <a:bodyPr/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800" b="1" i="1">
                          <a:latin typeface="Times New Roman" panose="02020603050405020304"/>
                          <a:ea typeface="SimSun" panose="02010600030101010101" pitchFamily="2" charset="-122"/>
                        </a:rPr>
                        <a:t>2024</a:t>
                      </a:r>
                      <a:endParaRPr lang="en-US" altLang="zh-CN" sz="1800" b="1" i="1">
                        <a:latin typeface="Times New Roman" panose="02020603050405020304"/>
                        <a:ea typeface="SimSun" panose="02010600030101010101" pitchFamily="2" charset="-122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800" b="1" i="1">
                          <a:latin typeface="Times New Roman" panose="02020603050405020304"/>
                          <a:ea typeface="SimSun" panose="02010600030101010101" pitchFamily="2" charset="-122"/>
                        </a:rPr>
                        <a:t>1936</a:t>
                      </a:r>
                      <a:endParaRPr lang="en-US" altLang="zh-CN" sz="1800" b="1" i="1">
                        <a:latin typeface="Times New Roman" panose="02020603050405020304"/>
                        <a:ea typeface="SimSun" panose="02010600030101010101" pitchFamily="2" charset="-122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800" b="1" i="1">
                          <a:latin typeface="Times New Roman" panose="02020603050405020304"/>
                          <a:ea typeface="SimSun" panose="02010600030101010101" pitchFamily="2" charset="-122"/>
                        </a:rPr>
                        <a:t>1572</a:t>
                      </a:r>
                      <a:endParaRPr lang="en-US" altLang="zh-CN" sz="1800" b="1" i="1">
                        <a:latin typeface="Times New Roman" panose="02020603050405020304"/>
                        <a:ea typeface="SimSun" panose="02010600030101010101" pitchFamily="2" charset="-122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800" b="1" i="1">
                          <a:latin typeface="Times New Roman" panose="02020603050405020304"/>
                          <a:ea typeface="SimSun" panose="02010600030101010101" pitchFamily="2" charset="-122"/>
                        </a:rPr>
                        <a:t>364</a:t>
                      </a:r>
                      <a:endParaRPr lang="en-US" altLang="zh-CN" sz="1800" b="1" i="1">
                        <a:latin typeface="Times New Roman" panose="02020603050405020304"/>
                        <a:ea typeface="SimSun" panose="02010600030101010101" pitchFamily="2" charset="-122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800" b="1" i="1">
                          <a:latin typeface="Times New Roman" panose="02020603050405020304"/>
                          <a:ea typeface="SimSun" panose="02010600030101010101" pitchFamily="2" charset="-122"/>
                        </a:rPr>
                        <a:t>769</a:t>
                      </a:r>
                      <a:endParaRPr lang="en-US" altLang="zh-CN" sz="1800" b="1" i="1">
                        <a:latin typeface="Times New Roman" panose="02020603050405020304"/>
                        <a:ea typeface="SimSun" panose="02010600030101010101" pitchFamily="2" charset="-122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800" b="1" i="1">
                          <a:latin typeface="Times New Roman" panose="02020603050405020304"/>
                          <a:ea typeface="SimSun" panose="02010600030101010101" pitchFamily="2" charset="-122"/>
                        </a:rPr>
                        <a:t>803</a:t>
                      </a:r>
                      <a:endParaRPr lang="en-US" altLang="zh-CN" sz="1800" b="1" i="1">
                        <a:latin typeface="Times New Roman" panose="02020603050405020304"/>
                        <a:ea typeface="SimSun" panose="02010600030101010101" pitchFamily="2" charset="-122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rgbClr val="EAF1DD"/>
                    </a:solidFill>
                  </a:tcPr>
                </a:tc>
              </a:tr>
              <a:tr h="409575">
                <a:tc>
                  <a:txBody>
                    <a:bodyPr/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800" b="1" i="1">
                          <a:latin typeface="Times New Roman" panose="02020603050405020304"/>
                          <a:ea typeface="SimSun" panose="02010600030101010101" pitchFamily="2" charset="-122"/>
                        </a:rPr>
                        <a:t>2025</a:t>
                      </a:r>
                      <a:endParaRPr lang="en-US" altLang="zh-CN" sz="1800" b="1" i="1">
                        <a:latin typeface="Times New Roman" panose="02020603050405020304"/>
                        <a:ea typeface="SimSun" panose="02010600030101010101" pitchFamily="2" charset="-122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800" b="1" i="1">
                          <a:latin typeface="Times New Roman" panose="02020603050405020304"/>
                          <a:ea typeface="SimSun" panose="02010600030101010101" pitchFamily="2" charset="-122"/>
                        </a:rPr>
                        <a:t>2144</a:t>
                      </a:r>
                      <a:endParaRPr lang="en-US" altLang="zh-CN" sz="1800" b="1" i="1">
                        <a:latin typeface="Times New Roman" panose="02020603050405020304"/>
                        <a:ea typeface="SimSun" panose="02010600030101010101" pitchFamily="2" charset="-122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800" b="1" i="1">
                          <a:latin typeface="Times New Roman" panose="02020603050405020304"/>
                          <a:ea typeface="SimSun" panose="02010600030101010101" pitchFamily="2" charset="-122"/>
                        </a:rPr>
                        <a:t>1674</a:t>
                      </a:r>
                      <a:endParaRPr lang="en-US" altLang="zh-CN" sz="1800" b="1" i="1">
                        <a:latin typeface="Times New Roman" panose="02020603050405020304"/>
                        <a:ea typeface="SimSun" panose="02010600030101010101" pitchFamily="2" charset="-122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800" b="1" i="1">
                          <a:latin typeface="Times New Roman" panose="02020603050405020304"/>
                          <a:ea typeface="SimSun" panose="02010600030101010101" pitchFamily="2" charset="-122"/>
                        </a:rPr>
                        <a:t>470</a:t>
                      </a:r>
                      <a:endParaRPr lang="en-US" altLang="zh-CN" sz="1800" b="1" i="1">
                        <a:latin typeface="Times New Roman" panose="02020603050405020304"/>
                        <a:ea typeface="SimSun" panose="02010600030101010101" pitchFamily="2" charset="-122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800" b="1" i="1">
                          <a:latin typeface="Times New Roman" panose="02020603050405020304"/>
                          <a:ea typeface="SimSun" panose="02010600030101010101" pitchFamily="2" charset="-122"/>
                        </a:rPr>
                        <a:t>770</a:t>
                      </a:r>
                      <a:endParaRPr lang="en-US" altLang="zh-CN" sz="1800" b="1" i="1">
                        <a:latin typeface="Times New Roman" panose="02020603050405020304"/>
                        <a:ea typeface="SimSun" panose="02010600030101010101" pitchFamily="2" charset="-122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800" b="1" i="1">
                          <a:latin typeface="Times New Roman" panose="02020603050405020304"/>
                          <a:ea typeface="SimSun" panose="02010600030101010101" pitchFamily="2" charset="-122"/>
                        </a:rPr>
                        <a:t>904</a:t>
                      </a:r>
                      <a:endParaRPr lang="en-US" altLang="zh-CN" sz="1800" b="1" i="1">
                        <a:latin typeface="Times New Roman" panose="02020603050405020304"/>
                        <a:ea typeface="SimSun" panose="02010600030101010101" pitchFamily="2" charset="-122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rgbClr val="EAF1DD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Текстовое поле 1"/>
          <p:cNvSpPr txBox="1"/>
          <p:nvPr/>
        </p:nvSpPr>
        <p:spPr>
          <a:xfrm>
            <a:off x="2847340" y="492760"/>
            <a:ext cx="6096000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en-US" b="1" i="1">
                <a:latin typeface="Times New Roman" panose="02020603050405020304" charset="0"/>
                <a:cs typeface="Times New Roman" panose="02020603050405020304" charset="0"/>
              </a:rPr>
              <a:t>Возрастной</a:t>
            </a:r>
            <a:r>
              <a:rPr lang="en-US" altLang="ru-RU" b="1" i="1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b="1" i="1">
                <a:latin typeface="Times New Roman" panose="02020603050405020304" charset="0"/>
                <a:cs typeface="Times New Roman" panose="02020603050405020304" charset="0"/>
              </a:rPr>
              <a:t>состав</a:t>
            </a:r>
            <a:r>
              <a:rPr lang="en-US" altLang="ru-RU" b="1" i="1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b="1" i="1">
                <a:latin typeface="Times New Roman" panose="02020603050405020304" charset="0"/>
                <a:cs typeface="Times New Roman" panose="02020603050405020304" charset="0"/>
              </a:rPr>
              <a:t>обучающихся</a:t>
            </a:r>
            <a:r>
              <a:rPr lang="en-US" altLang="ru-RU" b="1" i="1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b="1" i="1">
                <a:latin typeface="Times New Roman" panose="02020603050405020304" charset="0"/>
                <a:cs typeface="Times New Roman" panose="02020603050405020304" charset="0"/>
              </a:rPr>
              <a:t>УДО</a:t>
            </a:r>
            <a:r>
              <a:rPr lang="en-US" altLang="ru-RU" b="1" i="1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b="1" i="1">
                <a:latin typeface="Times New Roman" panose="02020603050405020304" charset="0"/>
                <a:cs typeface="Times New Roman" panose="02020603050405020304" charset="0"/>
              </a:rPr>
              <a:t>ДДТ</a:t>
            </a:r>
            <a:r>
              <a:rPr lang="en-US" altLang="ru-RU" b="1" i="1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b="1" i="1">
                <a:latin typeface="Times New Roman" panose="02020603050405020304" charset="0"/>
                <a:cs typeface="Times New Roman" panose="02020603050405020304" charset="0"/>
              </a:rPr>
              <a:t>в</a:t>
            </a:r>
            <a:r>
              <a:rPr lang="en-US" altLang="ru-RU" b="1" i="1">
                <a:latin typeface="Times New Roman" panose="02020603050405020304" charset="0"/>
                <a:cs typeface="Times New Roman" panose="02020603050405020304" charset="0"/>
              </a:rPr>
              <a:t> 202</a:t>
            </a:r>
            <a:r>
              <a:rPr lang="ru-RU" altLang="en-US" b="1" i="1">
                <a:latin typeface="Times New Roman" panose="02020603050405020304" charset="0"/>
                <a:cs typeface="Times New Roman" panose="02020603050405020304" charset="0"/>
              </a:rPr>
              <a:t>5</a:t>
            </a:r>
            <a:r>
              <a:rPr lang="en-US" altLang="ru-RU" b="1" i="1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b="1" i="1">
                <a:latin typeface="Times New Roman" panose="02020603050405020304" charset="0"/>
                <a:cs typeface="Times New Roman" panose="02020603050405020304" charset="0"/>
              </a:rPr>
              <a:t>году</a:t>
            </a:r>
            <a:endParaRPr lang="ru-RU" altLang="en-US" b="1" i="1"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3" name="Изображение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73555" y="1277620"/>
            <a:ext cx="7660005" cy="362077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Текстовое поле 4"/>
          <p:cNvSpPr txBox="1"/>
          <p:nvPr/>
        </p:nvSpPr>
        <p:spPr>
          <a:xfrm>
            <a:off x="1920875" y="912495"/>
            <a:ext cx="819213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en-US" sz="2400" b="1" i="1">
                <a:latin typeface="Times New Roman" panose="02020603050405020304" charset="0"/>
                <a:cs typeface="Times New Roman" panose="02020603050405020304" charset="0"/>
              </a:rPr>
              <a:t>Возрастной</a:t>
            </a:r>
            <a:r>
              <a:rPr lang="en-US" altLang="ru-RU" sz="2400" b="1" i="1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 b="1" i="1">
                <a:latin typeface="Times New Roman" panose="02020603050405020304" charset="0"/>
                <a:cs typeface="Times New Roman" panose="02020603050405020304" charset="0"/>
              </a:rPr>
              <a:t>состав</a:t>
            </a:r>
            <a:r>
              <a:rPr lang="en-US" altLang="ru-RU" sz="2400" b="1" i="1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 b="1" i="1">
                <a:latin typeface="Times New Roman" panose="02020603050405020304" charset="0"/>
                <a:cs typeface="Times New Roman" panose="02020603050405020304" charset="0"/>
              </a:rPr>
              <a:t>обучающихся</a:t>
            </a:r>
            <a:r>
              <a:rPr lang="en-US" altLang="ru-RU" sz="2400" b="1" i="1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 b="1" i="1">
                <a:latin typeface="Times New Roman" panose="02020603050405020304" charset="0"/>
                <a:cs typeface="Times New Roman" panose="02020603050405020304" charset="0"/>
              </a:rPr>
              <a:t>УДО</a:t>
            </a:r>
            <a:r>
              <a:rPr lang="en-US" altLang="ru-RU" sz="2400" b="1" i="1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 b="1" i="1">
                <a:latin typeface="Times New Roman" panose="02020603050405020304" charset="0"/>
                <a:cs typeface="Times New Roman" panose="02020603050405020304" charset="0"/>
              </a:rPr>
              <a:t>ДДТ</a:t>
            </a:r>
            <a:r>
              <a:rPr lang="en-US" altLang="ru-RU" sz="2400" b="1" i="1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 b="1" i="1">
                <a:latin typeface="Times New Roman" panose="02020603050405020304" charset="0"/>
                <a:cs typeface="Times New Roman" panose="02020603050405020304" charset="0"/>
              </a:rPr>
              <a:t>в</a:t>
            </a:r>
            <a:r>
              <a:rPr lang="en-US" altLang="ru-RU" sz="2400" b="1" i="1">
                <a:latin typeface="Times New Roman" panose="02020603050405020304" charset="0"/>
                <a:cs typeface="Times New Roman" panose="02020603050405020304" charset="0"/>
              </a:rPr>
              <a:t> 202</a:t>
            </a:r>
            <a:r>
              <a:rPr lang="ru-RU" altLang="en-US" sz="2400" b="1" i="1">
                <a:latin typeface="Times New Roman" panose="02020603050405020304" charset="0"/>
                <a:cs typeface="Times New Roman" panose="02020603050405020304" charset="0"/>
              </a:rPr>
              <a:t>5</a:t>
            </a:r>
            <a:r>
              <a:rPr lang="en-US" altLang="ru-RU" sz="2400" b="1" i="1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 b="1" i="1">
                <a:latin typeface="Times New Roman" panose="02020603050405020304" charset="0"/>
                <a:cs typeface="Times New Roman" panose="02020603050405020304" charset="0"/>
              </a:rPr>
              <a:t>году</a:t>
            </a:r>
            <a:endParaRPr lang="ru-RU" altLang="en-US" sz="2400" b="1" i="1"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2" name="Изображение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731135" y="1842135"/>
            <a:ext cx="6142355" cy="3494405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Текстовое поле 1"/>
          <p:cNvSpPr txBox="1"/>
          <p:nvPr/>
        </p:nvSpPr>
        <p:spPr>
          <a:xfrm>
            <a:off x="1029970" y="440055"/>
            <a:ext cx="908367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ru-RU" altLang="en-US" sz="2000" b="1" i="1">
                <a:latin typeface="Times New Roman" panose="02020603050405020304" charset="0"/>
                <a:cs typeface="Times New Roman" panose="02020603050405020304" charset="0"/>
              </a:rPr>
              <a:t>Количественный сравнительный анализ годовых и долгосрочных программ</a:t>
            </a:r>
            <a:endParaRPr lang="ru-RU" altLang="en-US" sz="2000" b="1" i="1"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5" name="Изображение 4" descr="2026-01-13_12-09-0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83385" y="895350"/>
            <a:ext cx="6650355" cy="55245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Изображение 2" descr="2026-01-15_10-20-5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70510" y="589280"/>
            <a:ext cx="10786110" cy="6067425"/>
          </a:xfrm>
          <a:prstGeom prst="rect">
            <a:avLst/>
          </a:prstGeom>
        </p:spPr>
      </p:pic>
    </p:spTree>
  </p:cSld>
  <p:clrMapOvr>
    <a:masterClrMapping/>
  </p:clrMapOvr>
</p:sld>
</file>

<file path=ppt/tags/tag1.xml><?xml version="1.0" encoding="utf-8"?>
<p:tagLst xmlns:p="http://schemas.openxmlformats.org/presentationml/2006/main">
  <p:tag name="TABLE_ENDDRAG_ORIGIN_RECT" val="627*186"/>
  <p:tag name="TABLE_ENDDRAG_RECT" val="91*136*627*186"/>
</p:tagLst>
</file>

<file path=ppt/theme/theme1.xml><?xml version="1.0" encoding="utf-8"?>
<a:theme xmlns:a="http://schemas.openxmlformats.org/drawingml/2006/main" name="Blue Waves">
  <a:themeElements>
    <a:clrScheme name="Blue Waves 13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66CC"/>
      </a:accent1>
      <a:accent2>
        <a:srgbClr val="3399FF"/>
      </a:accent2>
      <a:accent3>
        <a:srgbClr val="FFFFFF"/>
      </a:accent3>
      <a:accent4>
        <a:srgbClr val="000000"/>
      </a:accent4>
      <a:accent5>
        <a:srgbClr val="AAB8E2"/>
      </a:accent5>
      <a:accent6>
        <a:srgbClr val="2D8AE7"/>
      </a:accent6>
      <a:hlink>
        <a:srgbClr val="CC3300"/>
      </a:hlink>
      <a:folHlink>
        <a:srgbClr val="996600"/>
      </a:folHlink>
    </a:clrScheme>
    <a:fontScheme name="Blue Waves">
      <a:majorFont>
        <a:latin typeface="Arial"/>
        <a:ea typeface="SimSun"/>
        <a:cs typeface=""/>
      </a:majorFont>
      <a:minorFont>
        <a:latin typeface="Arial"/>
        <a:ea typeface="SimSun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accent1"/>
            </a:gs>
            <a:gs pos="100000">
              <a:schemeClr val="accent2"/>
            </a:gs>
          </a:gsLst>
          <a:lin ang="5400000" scaled="1"/>
        </a:gradFill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accent1"/>
            </a:gs>
            <a:gs pos="100000">
              <a:schemeClr val="accent2"/>
            </a:gs>
          </a:gsLst>
          <a:lin ang="5400000" scaled="1"/>
        </a:gradFill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lnDef>
  </a:objectDefaults>
  <a:extraClrSchemeLst>
    <a:extraClrScheme>
      <a:clrScheme name="Blue Wave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Waves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Waves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Waves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Waves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Waves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1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66CC"/>
        </a:accent1>
        <a:accent2>
          <a:srgbClr val="3399FF"/>
        </a:accent2>
        <a:accent3>
          <a:srgbClr val="FFFFFF"/>
        </a:accent3>
        <a:accent4>
          <a:srgbClr val="000000"/>
        </a:accent4>
        <a:accent5>
          <a:srgbClr val="AAB8E2"/>
        </a:accent5>
        <a:accent6>
          <a:srgbClr val="2D8AE7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微软雅黑"/>
        <a:ea typeface=""/>
        <a:cs typeface=""/>
        <a:font script="Jpan" typeface="游ゴシック Light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微软雅黑"/>
        <a:ea typeface=""/>
        <a:cs typeface=""/>
        <a:font script="Jpan" typeface="游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16247</Words>
  <Application>WPS Presentation</Application>
  <PresentationFormat>宽屏</PresentationFormat>
  <Paragraphs>1439</Paragraphs>
  <Slides>29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29</vt:i4>
      </vt:variant>
    </vt:vector>
  </HeadingPairs>
  <TitlesOfParts>
    <vt:vector size="38" baseType="lpstr">
      <vt:lpstr>Arial</vt:lpstr>
      <vt:lpstr>SimSun</vt:lpstr>
      <vt:lpstr>Wingdings</vt:lpstr>
      <vt:lpstr>Times New Roman</vt:lpstr>
      <vt:lpstr>Times New Roman</vt:lpstr>
      <vt:lpstr>Microsoft YaHei</vt:lpstr>
      <vt:lpstr>Arial Unicode MS</vt:lpstr>
      <vt:lpstr>Calibri</vt:lpstr>
      <vt:lpstr>Blue Waves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Admin</cp:lastModifiedBy>
  <cp:revision>18</cp:revision>
  <dcterms:created xsi:type="dcterms:W3CDTF">2025-05-27T05:17:00Z</dcterms:created>
  <dcterms:modified xsi:type="dcterms:W3CDTF">2026-01-16T05:21:37Z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1049-12.2.0.23196</vt:lpwstr>
  </property>
  <property fmtid="{D5CDD505-2E9C-101B-9397-08002B2CF9AE}" pid="3" name="ICV">
    <vt:lpwstr>05922AB80080400BA3C73125029EC270_12</vt:lpwstr>
  </property>
</Properties>
</file>