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85" r:id="rId3"/>
    <p:sldId id="287" r:id="rId4"/>
    <p:sldId id="286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8" r:id="rId33"/>
    <p:sldId id="290" r:id="rId34"/>
    <p:sldId id="284" r:id="rId35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60"/>
        <p:guide pos="383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notesMaster" Target="notesMasters/notesMaster1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emf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5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805" y="1224280"/>
            <a:ext cx="2491105" cy="243903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3739515" y="883920"/>
            <a:ext cx="7030085" cy="55708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4000">
                <a:latin typeface="Times New Roman" panose="02020603050405020304" charset="0"/>
                <a:cs typeface="Times New Roman" panose="02020603050405020304" charset="0"/>
              </a:rPr>
              <a:t>Педагогический совет </a:t>
            </a:r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4000">
                <a:latin typeface="Times New Roman" panose="02020603050405020304" charset="0"/>
                <a:cs typeface="Times New Roman" panose="02020603050405020304" charset="0"/>
              </a:rPr>
              <a:t>«Итоги работы УДО «Дом детского творчества» </a:t>
            </a:r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4000">
                <a:latin typeface="Times New Roman" panose="02020603050405020304" charset="0"/>
                <a:cs typeface="Times New Roman" panose="02020603050405020304" charset="0"/>
              </a:rPr>
              <a:t>за 2024-2025 учебный год</a:t>
            </a:r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9105" y="763905"/>
            <a:ext cx="9380220" cy="50514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5860" y="909320"/>
            <a:ext cx="9860280" cy="27158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1135" y="1362710"/>
            <a:ext cx="8742045" cy="46653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4135" y="2042795"/>
            <a:ext cx="8044815" cy="377761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920875" y="912495"/>
            <a:ext cx="81921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Возрастной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состав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обучающихся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УДО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ДДТ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400" b="1" i="1">
                <a:latin typeface="Times New Roman" panose="02020603050405020304" charset="0"/>
                <a:cs typeface="Times New Roman" panose="02020603050405020304" charset="0"/>
              </a:rPr>
              <a:t> 2024 </a:t>
            </a:r>
            <a:r>
              <a:rPr lang="en-US" altLang="en-US" sz="2400" b="1" i="1">
                <a:latin typeface="Times New Roman" panose="02020603050405020304" charset="0"/>
                <a:cs typeface="Times New Roman" panose="02020603050405020304" charset="0"/>
              </a:rPr>
              <a:t>году</a:t>
            </a:r>
            <a:endParaRPr lang="ru-RU" altLang="en-US" sz="24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5270" y="1034415"/>
            <a:ext cx="8761730" cy="45364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260985" y="118745"/>
            <a:ext cx="1165987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Результативность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освоения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дополнительных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ru-RU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общеобразовательных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общеразвивающих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программ</a:t>
            </a:r>
            <a:endParaRPr lang="ru-RU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8780" y="763905"/>
            <a:ext cx="4406900" cy="568325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325" y="0"/>
            <a:ext cx="4643755" cy="67151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130175" y="127000"/>
            <a:ext cx="1165987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Результативность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освоения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дополнительных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ru-RU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общеобразовательных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общеразвивающих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программ</a:t>
            </a:r>
            <a:endParaRPr lang="ru-RU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125" y="771525"/>
            <a:ext cx="5504815" cy="538480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175" y="0"/>
            <a:ext cx="5034915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130175" y="127000"/>
            <a:ext cx="1165987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Результативность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освоения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дополнительных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ru-RU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общеобразовательных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общеразвивающих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программ</a:t>
            </a:r>
            <a:endParaRPr lang="ru-RU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7350" y="772160"/>
            <a:ext cx="4846320" cy="514223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235" y="748665"/>
            <a:ext cx="4868545" cy="51657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680" y="432435"/>
            <a:ext cx="8239125" cy="220154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80" y="2824480"/>
            <a:ext cx="4107180" cy="352996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805" y="2824480"/>
            <a:ext cx="3886835" cy="35026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665" y="698500"/>
            <a:ext cx="5009515" cy="489267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645" y="767715"/>
            <a:ext cx="5509260" cy="43173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 descr="16630519794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3485" y="462915"/>
            <a:ext cx="9764395" cy="593217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3830" y="130810"/>
            <a:ext cx="4828540" cy="66344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Новый рисунок (6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28590" y="960120"/>
            <a:ext cx="6529070" cy="493776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234315" y="1632585"/>
            <a:ext cx="4879975" cy="22606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рамках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Месячника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было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проведено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более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100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открытых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занятий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программам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ДО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более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30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местер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классов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семинар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педагогов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>
                <a:latin typeface="Times New Roman" panose="02020603050405020304" charset="0"/>
                <a:cs typeface="Times New Roman" panose="02020603050405020304" charset="0"/>
              </a:rPr>
              <a:t>ДОП</a:t>
            </a:r>
            <a:r>
              <a:rPr lang="en-US" altLang="ru-RU" sz="320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ru-RU" alt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130" y="448945"/>
            <a:ext cx="9655175" cy="499808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320" y="290830"/>
            <a:ext cx="7126605" cy="3689350"/>
          </a:xfrm>
          <a:prstGeom prst="rect">
            <a:avLst/>
          </a:prstGeom>
        </p:spPr>
      </p:pic>
      <p:pic>
        <p:nvPicPr>
          <p:cNvPr id="5" name="Изображение 4" descr="10000203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035" y="1811020"/>
            <a:ext cx="2942590" cy="3923665"/>
          </a:xfrm>
          <a:prstGeom prst="rect">
            <a:avLst/>
          </a:prstGeom>
        </p:spPr>
      </p:pic>
      <p:pic>
        <p:nvPicPr>
          <p:cNvPr id="6" name="Изображение 5" descr="10000203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540" y="4104640"/>
            <a:ext cx="1846580" cy="2462530"/>
          </a:xfrm>
          <a:prstGeom prst="rect">
            <a:avLst/>
          </a:prstGeom>
        </p:spPr>
      </p:pic>
      <p:pic>
        <p:nvPicPr>
          <p:cNvPr id="7" name="Изображение 6" descr="10000203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5740" y="4104640"/>
            <a:ext cx="1842135" cy="2456815"/>
          </a:xfrm>
          <a:prstGeom prst="rect">
            <a:avLst/>
          </a:prstGeom>
        </p:spPr>
      </p:pic>
      <p:pic>
        <p:nvPicPr>
          <p:cNvPr id="8" name="Изображение 7" descr="10000203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320" y="4104005"/>
            <a:ext cx="1849120" cy="24663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523240" y="23241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Сведения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предоставлении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педагогического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опыта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семинарах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мастер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классах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конференциях</a:t>
            </a:r>
            <a:endParaRPr lang="ru-RU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3255" y="1334770"/>
            <a:ext cx="9305290" cy="420560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523240" y="23241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Сведения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предоставлении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педагогического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опыта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семинарах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мастер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классах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конференциях</a:t>
            </a:r>
            <a:endParaRPr lang="ru-RU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240" y="977265"/>
            <a:ext cx="7515225" cy="522668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523240" y="23241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Сведения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предоставлении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педагогического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опыта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семинарах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мастер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классах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конференциях</a:t>
            </a:r>
            <a:endParaRPr lang="ru-RU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240" y="1070610"/>
            <a:ext cx="7218680" cy="524065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0585" y="561340"/>
            <a:ext cx="10619105" cy="85090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05" y="1808480"/>
            <a:ext cx="9881235" cy="102933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0045" y="1193800"/>
            <a:ext cx="10317480" cy="38525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40" y="516890"/>
            <a:ext cx="9730740" cy="67056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80" y="1908175"/>
            <a:ext cx="10507980" cy="42100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905" y="2508885"/>
            <a:ext cx="8194675" cy="23507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597535" y="655955"/>
            <a:ext cx="10558145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4000">
                <a:latin typeface="Times New Roman" panose="02020603050405020304" charset="0"/>
                <a:cs typeface="Times New Roman" panose="02020603050405020304" charset="0"/>
              </a:rPr>
              <a:t>1. Итоги работы УДО «Дом детского творчества» за 2024-2025 учебный год</a:t>
            </a:r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4000">
                <a:latin typeface="Times New Roman" panose="02020603050405020304" charset="0"/>
                <a:cs typeface="Times New Roman" panose="02020603050405020304" charset="0"/>
              </a:rPr>
              <a:t>2. Согласование учебного графика УДО ДДТ на 2025-2026 учебный год</a:t>
            </a:r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2115" y="1520825"/>
            <a:ext cx="11779885" cy="41529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2399665"/>
            <a:ext cx="9454515" cy="174244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Текстовое поле 2"/>
          <p:cNvSpPr txBox="1"/>
          <p:nvPr/>
        </p:nvSpPr>
        <p:spPr>
          <a:xfrm>
            <a:off x="645160" y="353060"/>
            <a:ext cx="6096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Регламентирование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учебного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процесса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учебный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год</a:t>
            </a:r>
            <a:endParaRPr lang="ru-RU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005" y="1363980"/>
            <a:ext cx="8183880" cy="313436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597535" y="655955"/>
            <a:ext cx="10558145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4000">
                <a:latin typeface="Times New Roman" panose="02020603050405020304" charset="0"/>
                <a:cs typeface="Times New Roman" panose="02020603050405020304" charset="0"/>
              </a:rPr>
              <a:t>3. Предварительное распределение нагрузки на новый 2025-2026 учебный год</a:t>
            </a:r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4000">
                <a:latin typeface="Times New Roman" panose="02020603050405020304" charset="0"/>
                <a:cs typeface="Times New Roman" panose="02020603050405020304" charset="0"/>
              </a:rPr>
              <a:t>4. Ознакомления с локальными актами по внутреннему трудовому распорядку.</a:t>
            </a:r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4000">
                <a:latin typeface="Times New Roman" panose="02020603050405020304" charset="0"/>
                <a:cs typeface="Times New Roman" panose="02020603050405020304" charset="0"/>
              </a:rPr>
              <a:t>5. Организация работы педагогов в период летних каникул.</a:t>
            </a:r>
            <a:endParaRPr lang="ru-RU" alt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2a43d953b84fba10f4406577b789071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4865" y="631190"/>
            <a:ext cx="10542905" cy="52285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1348740" y="1038860"/>
            <a:ext cx="871156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ОТЧЕТ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ru-RU" sz="36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РЕЗУЛЬТАТАХ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САМООБСЛЕДОВАНИЯ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ru-RU" sz="36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УЧРЕЖДЕНИЯ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ДОПОЛНИТЕЛЬНОГО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ОБРАЗОВАНИЯ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ru-RU" sz="36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ДОМ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ДЕТСКОГО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ТВОРЧЕСТВА</a:t>
            </a: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ru-RU" sz="36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</a:rPr>
              <a:t> 2024 </a:t>
            </a: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ГОД</a:t>
            </a:r>
            <a:endParaRPr lang="en-US" altLang="en-US" sz="36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496570" y="384810"/>
            <a:ext cx="1091882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Самообследование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УДО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ДДТ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проведено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соответствии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со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следующими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нормативными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b="1">
                <a:latin typeface="Times New Roman" panose="02020603050405020304" charset="0"/>
                <a:cs typeface="Times New Roman" panose="02020603050405020304" charset="0"/>
              </a:rPr>
              <a:t>документами</a:t>
            </a:r>
            <a:r>
              <a:rPr lang="en-US" altLang="ru-RU" sz="2400" b="1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en-US" altLang="ru-RU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endParaRPr lang="en-US" altLang="ru-RU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Федеральным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Законом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образовании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29.12.2012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273-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ФЗ</a:t>
            </a: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</a:rPr>
              <a:t>;</a:t>
            </a: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Постановлением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Правительства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РФ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10.07.2013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582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утверждении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Правил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размещения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официальном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сайте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образовательной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организации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информационно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телекоммуникационной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сети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Интернет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обновления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информации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образовательной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организации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Порядком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проведения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самообследования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образовательной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организации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приказ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Минобрнауки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России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14.06.2013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462)</a:t>
            </a: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Показателями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деятельности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организации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дополнительного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образования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подлежащей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самообследованию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приказ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Минобрнауки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России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10.12.2013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г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1324)</a:t>
            </a: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Локальными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актами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УДО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ДДТ</a:t>
            </a: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ru-RU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7045" y="844550"/>
            <a:ext cx="8677910" cy="393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5245" y="860425"/>
            <a:ext cx="9509125" cy="51200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0170" y="885190"/>
            <a:ext cx="8695055" cy="45288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370" y="499745"/>
            <a:ext cx="7738745" cy="590423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535" y="1181735"/>
            <a:ext cx="5225415" cy="33585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1995</Words>
  <Application>WPS Presentation</Application>
  <PresentationFormat>宽屏</PresentationFormat>
  <Paragraphs>50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1" baseType="lpstr">
      <vt:lpstr>Arial</vt:lpstr>
      <vt:lpstr>SimSun</vt:lpstr>
      <vt:lpstr>Wingdings</vt:lpstr>
      <vt:lpstr>Times New Roman</vt:lpstr>
      <vt:lpstr>Microsoft YaHei</vt:lpstr>
      <vt:lpstr>Arial Unicode MS</vt:lpstr>
      <vt:lpstr>Symbol</vt:lpstr>
      <vt:lpstr>Blue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4</cp:revision>
  <dcterms:created xsi:type="dcterms:W3CDTF">2025-05-27T05:17:00Z</dcterms:created>
  <dcterms:modified xsi:type="dcterms:W3CDTF">2025-05-27T06:34:52Z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1049-12.2.0.21179</vt:lpwstr>
  </property>
  <property fmtid="{D5CDD505-2E9C-101B-9397-08002B2CF9AE}" pid="3" name="ICV">
    <vt:lpwstr>05922AB80080400BA3C73125029EC270_12</vt:lpwstr>
  </property>
</Properties>
</file>